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50" r:id="rId2"/>
    <p:sldId id="256" r:id="rId3"/>
    <p:sldId id="307" r:id="rId4"/>
    <p:sldId id="309" r:id="rId5"/>
    <p:sldId id="310" r:id="rId6"/>
    <p:sldId id="311" r:id="rId7"/>
    <p:sldId id="312" r:id="rId8"/>
    <p:sldId id="266" r:id="rId9"/>
    <p:sldId id="314" r:id="rId10"/>
    <p:sldId id="315" r:id="rId11"/>
    <p:sldId id="318" r:id="rId12"/>
    <p:sldId id="316" r:id="rId13"/>
    <p:sldId id="317" r:id="rId14"/>
    <p:sldId id="319" r:id="rId15"/>
    <p:sldId id="321" r:id="rId16"/>
    <p:sldId id="322" r:id="rId17"/>
    <p:sldId id="323" r:id="rId18"/>
    <p:sldId id="324" r:id="rId19"/>
    <p:sldId id="327" r:id="rId20"/>
    <p:sldId id="329" r:id="rId21"/>
    <p:sldId id="330" r:id="rId22"/>
    <p:sldId id="331" r:id="rId23"/>
    <p:sldId id="332" r:id="rId24"/>
    <p:sldId id="333" r:id="rId25"/>
    <p:sldId id="334" r:id="rId26"/>
    <p:sldId id="335" r:id="rId27"/>
    <p:sldId id="337" r:id="rId28"/>
    <p:sldId id="338" r:id="rId29"/>
    <p:sldId id="340" r:id="rId30"/>
    <p:sldId id="341" r:id="rId31"/>
    <p:sldId id="342" r:id="rId32"/>
    <p:sldId id="343" r:id="rId33"/>
    <p:sldId id="344" r:id="rId34"/>
    <p:sldId id="345" r:id="rId35"/>
    <p:sldId id="346" r:id="rId36"/>
    <p:sldId id="347" r:id="rId37"/>
    <p:sldId id="348" r:id="rId38"/>
    <p:sldId id="349" r:id="rId39"/>
    <p:sldId id="26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nacio Riquelme Medina" initials="IR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320" autoAdjust="0"/>
  </p:normalViewPr>
  <p:slideViewPr>
    <p:cSldViewPr snapToGrid="0" snapToObjects="1">
      <p:cViewPr varScale="1">
        <p:scale>
          <a:sx n="125" d="100"/>
          <a:sy n="125" d="100"/>
        </p:scale>
        <p:origin x="-19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6FAB9-1052-48ED-8867-9D6D63DAEC0E}" type="datetimeFigureOut">
              <a:rPr lang="es-ES" smtClean="0"/>
              <a:t>05/07/19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55E98-9B85-488A-90F4-FEE33390EA9A}" type="slidenum">
              <a:rPr lang="es-ES" smtClean="0"/>
              <a:t>‹#›</a:t>
            </a:fld>
            <a:endParaRPr lang="es-ES"/>
          </a:p>
        </p:txBody>
      </p:sp>
    </p:spTree>
    <p:extLst>
      <p:ext uri="{BB962C8B-B14F-4D97-AF65-F5344CB8AC3E}">
        <p14:creationId xmlns:p14="http://schemas.microsoft.com/office/powerpoint/2010/main" val="113011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l Bayan" charset="0"/>
                <a:cs typeface="Lucida Grande" charset="0"/>
                <a:sym typeface="Al Bayan" charset="0"/>
              </a:rPr>
              <a:t>Clades contain species which are more closely related to each other than to any outside of the group</a:t>
            </a:r>
            <a:endParaRPr lang="en-US" dirty="0">
              <a:latin typeface="Al Bayan" charset="0"/>
              <a:ea typeface="ヒラギノ角ゴ ProN W6" charset="0"/>
              <a:cs typeface="ヒラギノ角ゴ ProN W6" charset="0"/>
              <a:sym typeface="Al Bayan" charset="0"/>
            </a:endParaRPr>
          </a:p>
          <a:p>
            <a:endParaRPr lang="es-ES"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4</a:t>
            </a:fld>
            <a:endParaRPr lang="es-ES"/>
          </a:p>
        </p:txBody>
      </p:sp>
    </p:spTree>
    <p:extLst>
      <p:ext uri="{BB962C8B-B14F-4D97-AF65-F5344CB8AC3E}">
        <p14:creationId xmlns:p14="http://schemas.microsoft.com/office/powerpoint/2010/main" val="78241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this lecture we assume will use ClustalW for alignments, but MUSCLE is also fine. You can check both options and see which alignment you like better, but they should be very similar. As for each algorithm options usually default options are a good middle point for every sequence. Both algorithms work for nucleotide and </a:t>
            </a:r>
            <a:r>
              <a:rPr lang="en-GB" dirty="0" err="1"/>
              <a:t>aminoacid</a:t>
            </a:r>
            <a:r>
              <a:rPr lang="en-GB" dirty="0"/>
              <a:t> sequences.</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15</a:t>
            </a:fld>
            <a:endParaRPr lang="es-ES"/>
          </a:p>
        </p:txBody>
      </p:sp>
    </p:spTree>
    <p:extLst>
      <p:ext uri="{BB962C8B-B14F-4D97-AF65-F5344CB8AC3E}">
        <p14:creationId xmlns:p14="http://schemas.microsoft.com/office/powerpoint/2010/main" val="34265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If we plan to continue using MEGA saving the alignment in MEGA format is fine, but if we plan to use any other program for the phylogenetic analysis we should use </a:t>
            </a:r>
            <a:r>
              <a:rPr lang="en-GB" dirty="0" err="1"/>
              <a:t>fasta</a:t>
            </a:r>
            <a:r>
              <a:rPr lang="en-GB" dirty="0"/>
              <a:t> since </a:t>
            </a:r>
            <a:r>
              <a:rPr lang="en-GB" dirty="0" err="1"/>
              <a:t>fasta</a:t>
            </a:r>
            <a:r>
              <a:rPr lang="en-GB" dirty="0"/>
              <a:t> is a widely accepted format amongst all the different programs. Either click the save icon to save to MEGA format or Data -&gt; Export Alignment -&gt; </a:t>
            </a:r>
            <a:r>
              <a:rPr lang="en-GB" dirty="0" err="1"/>
              <a:t>Fasta</a:t>
            </a:r>
            <a:r>
              <a:rPr lang="en-GB" dirty="0"/>
              <a:t> Format.</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16</a:t>
            </a:fld>
            <a:endParaRPr lang="es-ES"/>
          </a:p>
        </p:txBody>
      </p:sp>
    </p:spTree>
    <p:extLst>
      <p:ext uri="{BB962C8B-B14F-4D97-AF65-F5344CB8AC3E}">
        <p14:creationId xmlns:p14="http://schemas.microsoft.com/office/powerpoint/2010/main" val="43828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17</a:t>
            </a:fld>
            <a:endParaRPr lang="es-ES"/>
          </a:p>
        </p:txBody>
      </p:sp>
    </p:spTree>
    <p:extLst>
      <p:ext uri="{BB962C8B-B14F-4D97-AF65-F5344CB8AC3E}">
        <p14:creationId xmlns:p14="http://schemas.microsoft.com/office/powerpoint/2010/main" val="338753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method uses a very simple model of evolution. Although it can give us the correct tree, this method is not as accurate or reliable as any of the others. It is often not accepted for publication. There are new and improved </a:t>
            </a:r>
            <a:r>
              <a:rPr lang="en-GB" dirty="0" err="1"/>
              <a:t>Neighbor</a:t>
            </a:r>
            <a:r>
              <a:rPr lang="en-GB" dirty="0"/>
              <a:t> joining algorithms like </a:t>
            </a:r>
            <a:r>
              <a:rPr lang="en-GB" dirty="0" err="1"/>
              <a:t>QuickTree</a:t>
            </a:r>
            <a:r>
              <a:rPr lang="en-GB" dirty="0"/>
              <a:t>, but it is still not recommended for publication.</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18</a:t>
            </a:fld>
            <a:endParaRPr lang="es-ES"/>
          </a:p>
        </p:txBody>
      </p:sp>
    </p:spTree>
    <p:extLst>
      <p:ext uri="{BB962C8B-B14F-4D97-AF65-F5344CB8AC3E}">
        <p14:creationId xmlns:p14="http://schemas.microsoft.com/office/powerpoint/2010/main" val="2611798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Defaults options for </a:t>
            </a:r>
            <a:r>
              <a:rPr lang="en-GB" dirty="0" err="1"/>
              <a:t>Neighbor</a:t>
            </a:r>
            <a:r>
              <a:rPr lang="en-GB" dirty="0"/>
              <a:t> Joining are ok but if we want to use a more complex rate model, we can change from “Uniform rates” to “Gamma distributed”(4) and Patter among Lineages to “Different”</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19</a:t>
            </a:fld>
            <a:endParaRPr lang="es-ES"/>
          </a:p>
        </p:txBody>
      </p:sp>
    </p:spTree>
    <p:extLst>
      <p:ext uri="{BB962C8B-B14F-4D97-AF65-F5344CB8AC3E}">
        <p14:creationId xmlns:p14="http://schemas.microsoft.com/office/powerpoint/2010/main" val="3936796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Although maximum parsimony trees are better than </a:t>
            </a:r>
            <a:r>
              <a:rPr lang="en-GB" dirty="0" err="1"/>
              <a:t>Neighbor</a:t>
            </a:r>
            <a:r>
              <a:rPr lang="en-GB" dirty="0"/>
              <a:t> joining and can be published, it is advisable to use maximum likelihood trees.</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20</a:t>
            </a:fld>
            <a:endParaRPr lang="es-ES"/>
          </a:p>
        </p:txBody>
      </p:sp>
    </p:spTree>
    <p:extLst>
      <p:ext uri="{BB962C8B-B14F-4D97-AF65-F5344CB8AC3E}">
        <p14:creationId xmlns:p14="http://schemas.microsoft.com/office/powerpoint/2010/main" val="2511112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Branch &amp; bound is not exactly exhaustive but it will find the most parsimonious tree amongst every possible tree. It should only be used for small trees (&lt;15 branches) since otherwise it will be very slow.</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22</a:t>
            </a:fld>
            <a:endParaRPr lang="es-ES"/>
          </a:p>
        </p:txBody>
      </p:sp>
    </p:spTree>
    <p:extLst>
      <p:ext uri="{BB962C8B-B14F-4D97-AF65-F5344CB8AC3E}">
        <p14:creationId xmlns:p14="http://schemas.microsoft.com/office/powerpoint/2010/main" val="71373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23</a:t>
            </a:fld>
            <a:endParaRPr lang="es-ES"/>
          </a:p>
        </p:txBody>
      </p:sp>
    </p:spTree>
    <p:extLst>
      <p:ext uri="{BB962C8B-B14F-4D97-AF65-F5344CB8AC3E}">
        <p14:creationId xmlns:p14="http://schemas.microsoft.com/office/powerpoint/2010/main" val="1792394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Although maximum parsimony trees are better than </a:t>
            </a:r>
            <a:r>
              <a:rPr lang="en-GB" dirty="0" err="1"/>
              <a:t>Neighbor</a:t>
            </a:r>
            <a:r>
              <a:rPr lang="en-GB" dirty="0"/>
              <a:t> joining and can be published, it is advisable to use maximum likelihood trees.</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25</a:t>
            </a:fld>
            <a:endParaRPr lang="es-ES"/>
          </a:p>
        </p:txBody>
      </p:sp>
    </p:spTree>
    <p:extLst>
      <p:ext uri="{BB962C8B-B14F-4D97-AF65-F5344CB8AC3E}">
        <p14:creationId xmlns:p14="http://schemas.microsoft.com/office/powerpoint/2010/main" val="86111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55E98-9B85-488A-90F4-FEE33390EA9A}" type="slidenum">
              <a:rPr lang="es-ES" smtClean="0"/>
              <a:t>26</a:t>
            </a:fld>
            <a:endParaRPr lang="es-ES"/>
          </a:p>
        </p:txBody>
      </p:sp>
    </p:spTree>
    <p:extLst>
      <p:ext uri="{BB962C8B-B14F-4D97-AF65-F5344CB8AC3E}">
        <p14:creationId xmlns:p14="http://schemas.microsoft.com/office/powerpoint/2010/main" val="339545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5</a:t>
            </a:fld>
            <a:endParaRPr lang="es-ES"/>
          </a:p>
        </p:txBody>
      </p:sp>
    </p:spTree>
    <p:extLst>
      <p:ext uri="{BB962C8B-B14F-4D97-AF65-F5344CB8AC3E}">
        <p14:creationId xmlns:p14="http://schemas.microsoft.com/office/powerpoint/2010/main" val="2184596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t>
            </a:r>
            <a:r>
              <a:rPr lang="en-GB" dirty="0"/>
              <a:t>he program usually provides the maximum number of threads your computer can use. If you are unsure how many you can use, using just 1 or 2 is fine but it will be slow.</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27</a:t>
            </a:fld>
            <a:endParaRPr lang="es-ES"/>
          </a:p>
        </p:txBody>
      </p:sp>
    </p:spTree>
    <p:extLst>
      <p:ext uri="{BB962C8B-B14F-4D97-AF65-F5344CB8AC3E}">
        <p14:creationId xmlns:p14="http://schemas.microsoft.com/office/powerpoint/2010/main" val="938107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28</a:t>
            </a:fld>
            <a:endParaRPr lang="es-ES"/>
          </a:p>
        </p:txBody>
      </p:sp>
    </p:spTree>
    <p:extLst>
      <p:ext uri="{BB962C8B-B14F-4D97-AF65-F5344CB8AC3E}">
        <p14:creationId xmlns:p14="http://schemas.microsoft.com/office/powerpoint/2010/main" val="2135548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29</a:t>
            </a:fld>
            <a:endParaRPr lang="es-ES"/>
          </a:p>
        </p:txBody>
      </p:sp>
    </p:spTree>
    <p:extLst>
      <p:ext uri="{BB962C8B-B14F-4D97-AF65-F5344CB8AC3E}">
        <p14:creationId xmlns:p14="http://schemas.microsoft.com/office/powerpoint/2010/main" val="1300734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30</a:t>
            </a:fld>
            <a:endParaRPr lang="es-ES"/>
          </a:p>
        </p:txBody>
      </p:sp>
    </p:spTree>
    <p:extLst>
      <p:ext uri="{BB962C8B-B14F-4D97-AF65-F5344CB8AC3E}">
        <p14:creationId xmlns:p14="http://schemas.microsoft.com/office/powerpoint/2010/main" val="3803369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An in-depth guide of Bayesian inference can be found at https://www.ncbi.nlm.nih.gov/pmc/articles/PMC5624502/ . This paper also mentions programs used for Bayesian inference.</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32</a:t>
            </a:fld>
            <a:endParaRPr lang="es-ES"/>
          </a:p>
        </p:txBody>
      </p:sp>
    </p:spTree>
    <p:extLst>
      <p:ext uri="{BB962C8B-B14F-4D97-AF65-F5344CB8AC3E}">
        <p14:creationId xmlns:p14="http://schemas.microsoft.com/office/powerpoint/2010/main" val="1609151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In MEGA, the Bootstrap analysis will be done along with the tree. However it will make the process much more slower. Other programs allow to make bootstrap analysis of an already calculated tree. </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34</a:t>
            </a:fld>
            <a:endParaRPr lang="es-ES"/>
          </a:p>
        </p:txBody>
      </p:sp>
    </p:spTree>
    <p:extLst>
      <p:ext uri="{BB962C8B-B14F-4D97-AF65-F5344CB8AC3E}">
        <p14:creationId xmlns:p14="http://schemas.microsoft.com/office/powerpoint/2010/main" val="187076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In MEGA, the Bootstrap analysis will be done along with the tree. However it will make the process much more slower. Other programs allow to make bootstrap analysis of an already calculated tree. </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35</a:t>
            </a:fld>
            <a:endParaRPr lang="es-ES"/>
          </a:p>
        </p:txBody>
      </p:sp>
    </p:spTree>
    <p:extLst>
      <p:ext uri="{BB962C8B-B14F-4D97-AF65-F5344CB8AC3E}">
        <p14:creationId xmlns:p14="http://schemas.microsoft.com/office/powerpoint/2010/main" val="749789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err="1"/>
              <a:t>FigTree</a:t>
            </a:r>
            <a:r>
              <a:rPr lang="en-GB" noProof="0" dirty="0"/>
              <a:t> (https://</a:t>
            </a:r>
            <a:r>
              <a:rPr lang="en-GB" noProof="0" dirty="0" err="1"/>
              <a:t>github.com</a:t>
            </a:r>
            <a:r>
              <a:rPr lang="en-GB" noProof="0" dirty="0"/>
              <a:t>/</a:t>
            </a:r>
            <a:r>
              <a:rPr lang="en-GB" noProof="0" dirty="0" err="1"/>
              <a:t>rambaut</a:t>
            </a:r>
            <a:r>
              <a:rPr lang="en-GB" noProof="0" dirty="0"/>
              <a:t>/</a:t>
            </a:r>
            <a:r>
              <a:rPr lang="en-GB" noProof="0" dirty="0" err="1"/>
              <a:t>figtree</a:t>
            </a:r>
            <a:r>
              <a:rPr lang="en-GB" noProof="0" dirty="0"/>
              <a:t>/releases) Very easy to use, makes good looking trees.</a:t>
            </a:r>
          </a:p>
          <a:p>
            <a:r>
              <a:rPr lang="en-GB" noProof="0" dirty="0" err="1"/>
              <a:t>Dendroscope</a:t>
            </a:r>
            <a:r>
              <a:rPr lang="en-GB" noProof="0" dirty="0"/>
              <a:t> (http://</a:t>
            </a:r>
            <a:r>
              <a:rPr lang="en-GB" noProof="0" dirty="0" err="1"/>
              <a:t>dendroscope.org</a:t>
            </a:r>
            <a:r>
              <a:rPr lang="en-GB" noProof="0" dirty="0"/>
              <a:t>/) Good for comparing trees.</a:t>
            </a:r>
          </a:p>
          <a:p>
            <a:r>
              <a:rPr lang="en-GB" noProof="0" dirty="0"/>
              <a:t>ITOL (https://</a:t>
            </a:r>
            <a:r>
              <a:rPr lang="en-GB" noProof="0" dirty="0" err="1"/>
              <a:t>itol.embl.de</a:t>
            </a:r>
            <a:r>
              <a:rPr lang="en-GB" noProof="0" dirty="0"/>
              <a:t>/). ITOL offers much more than just formatting trees, and we can also see trees made by other people. Available online, also makes very pretty trees.</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36</a:t>
            </a:fld>
            <a:endParaRPr lang="es-ES"/>
          </a:p>
        </p:txBody>
      </p:sp>
    </p:spTree>
    <p:extLst>
      <p:ext uri="{BB962C8B-B14F-4D97-AF65-F5344CB8AC3E}">
        <p14:creationId xmlns:p14="http://schemas.microsoft.com/office/powerpoint/2010/main" val="3125141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SeaView is old and not so used anymore but it is available in the University computers. It may lack some of the features of MEGA.</a:t>
            </a:r>
          </a:p>
          <a:p>
            <a:r>
              <a:rPr lang="en-GB" noProof="0" dirty="0"/>
              <a:t>PAUP is a program that uses a command line like interface, but allows us to do a complete phylogenetic analysis, including </a:t>
            </a:r>
            <a:r>
              <a:rPr lang="en-GB" noProof="0" dirty="0" err="1"/>
              <a:t>Neighbor</a:t>
            </a:r>
            <a:r>
              <a:rPr lang="en-GB" noProof="0" dirty="0"/>
              <a:t> Joining, Parsimony, Maximum Likelihood, model testing (DNA only) and Bayesian. It is popularly used </a:t>
            </a:r>
            <a:r>
              <a:rPr lang="en-GB" noProof="0"/>
              <a:t>for morphological data trees.</a:t>
            </a:r>
            <a:endParaRPr lang="en-GB" noProof="0" dirty="0"/>
          </a:p>
          <a:p>
            <a:r>
              <a:rPr lang="en-GB" noProof="0" dirty="0"/>
              <a:t>All the alignment programs have online versions that allow you to paste sequences and get an aligned file. All of them work fast and are good for alignments, you can test aligning with several of them. My personal preference is </a:t>
            </a:r>
            <a:r>
              <a:rPr lang="en-GB" noProof="0" dirty="0" err="1"/>
              <a:t>Mafft</a:t>
            </a:r>
            <a:r>
              <a:rPr lang="en-GB" noProof="0" dirty="0"/>
              <a:t>.</a:t>
            </a:r>
          </a:p>
          <a:p>
            <a:r>
              <a:rPr lang="en-GB" noProof="0" dirty="0"/>
              <a:t>JModelTest and ModelGenerator can test for both DNA and Proteins. ProtTest is used for protein models but includes more complex and recent models, best paired with RAxML.</a:t>
            </a:r>
          </a:p>
          <a:p>
            <a:r>
              <a:rPr lang="en-GB" noProof="0" dirty="0"/>
              <a:t>PhyML and RAxML can only do a maximum likelihood analysis, both are very fast. I personally prefer RAxML. IQ-Tree also offers model selection in addition to maximum likelihood, also fast, it has become really popular lately.</a:t>
            </a:r>
          </a:p>
          <a:p>
            <a:r>
              <a:rPr lang="en-GB" noProof="0" dirty="0"/>
              <a:t>Both Bayesian programs are good for Bayesian inference but MrBayes is popular and easy to use. PhyloBayes has a good model of evolution, harder to use. RevBayes allows you to modify the evolution model.</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38</a:t>
            </a:fld>
            <a:endParaRPr lang="es-ES"/>
          </a:p>
        </p:txBody>
      </p:sp>
    </p:spTree>
    <p:extLst>
      <p:ext uri="{BB962C8B-B14F-4D97-AF65-F5344CB8AC3E}">
        <p14:creationId xmlns:p14="http://schemas.microsoft.com/office/powerpoint/2010/main" val="3805894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055E98-9B85-488A-90F4-FEE33390EA9A}" type="slidenum">
              <a:rPr lang="es-ES" smtClean="0"/>
              <a:t>39</a:t>
            </a:fld>
            <a:endParaRPr lang="es-ES"/>
          </a:p>
        </p:txBody>
      </p:sp>
    </p:spTree>
    <p:extLst>
      <p:ext uri="{BB962C8B-B14F-4D97-AF65-F5344CB8AC3E}">
        <p14:creationId xmlns:p14="http://schemas.microsoft.com/office/powerpoint/2010/main" val="167931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Image</a:t>
            </a:r>
            <a:r>
              <a:rPr lang="es-ES" dirty="0"/>
              <a:t> </a:t>
            </a:r>
            <a:r>
              <a:rPr lang="es-ES" dirty="0" err="1"/>
              <a:t>was</a:t>
            </a:r>
            <a:r>
              <a:rPr lang="es-ES" dirty="0"/>
              <a:t> </a:t>
            </a:r>
            <a:r>
              <a:rPr lang="es-ES" dirty="0" err="1"/>
              <a:t>obtained</a:t>
            </a:r>
            <a:r>
              <a:rPr lang="es-ES" dirty="0"/>
              <a:t> </a:t>
            </a:r>
            <a:r>
              <a:rPr lang="es-ES" dirty="0" err="1"/>
              <a:t>from</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D. I. </a:t>
            </a:r>
            <a:r>
              <a:rPr lang="es-ES" dirty="0" err="1">
                <a:effectLst/>
              </a:rPr>
              <a:t>Scaduto</a:t>
            </a:r>
            <a:r>
              <a:rPr lang="es-ES" dirty="0">
                <a:effectLst/>
              </a:rPr>
              <a:t>, J. M. Brown, W. C. </a:t>
            </a:r>
            <a:r>
              <a:rPr lang="es-ES" dirty="0" err="1">
                <a:effectLst/>
              </a:rPr>
              <a:t>Haaland</a:t>
            </a:r>
            <a:r>
              <a:rPr lang="es-ES" dirty="0">
                <a:effectLst/>
              </a:rPr>
              <a:t>, D. J. </a:t>
            </a:r>
            <a:r>
              <a:rPr lang="es-ES" dirty="0" err="1">
                <a:effectLst/>
              </a:rPr>
              <a:t>Zwickl</a:t>
            </a:r>
            <a:r>
              <a:rPr lang="es-ES" dirty="0">
                <a:effectLst/>
              </a:rPr>
              <a:t>, D. M. </a:t>
            </a:r>
            <a:r>
              <a:rPr lang="es-ES" dirty="0" err="1">
                <a:effectLst/>
              </a:rPr>
              <a:t>Hillis</a:t>
            </a:r>
            <a:r>
              <a:rPr lang="es-ES" dirty="0">
                <a:effectLst/>
              </a:rPr>
              <a:t>, y M. L. </a:t>
            </a:r>
            <a:r>
              <a:rPr lang="es-ES" dirty="0" err="1">
                <a:effectLst/>
              </a:rPr>
              <a:t>Metzker</a:t>
            </a:r>
            <a:r>
              <a:rPr lang="es-ES" dirty="0">
                <a:effectLst/>
              </a:rPr>
              <a:t>, «</a:t>
            </a:r>
            <a:r>
              <a:rPr lang="es-ES" dirty="0" err="1">
                <a:effectLst/>
              </a:rPr>
              <a:t>Source</a:t>
            </a:r>
            <a:r>
              <a:rPr lang="es-ES" dirty="0">
                <a:effectLst/>
              </a:rPr>
              <a:t> </a:t>
            </a:r>
            <a:r>
              <a:rPr lang="es-ES" dirty="0" err="1">
                <a:effectLst/>
              </a:rPr>
              <a:t>identification</a:t>
            </a:r>
            <a:r>
              <a:rPr lang="es-ES" dirty="0">
                <a:effectLst/>
              </a:rPr>
              <a:t> in </a:t>
            </a:r>
            <a:r>
              <a:rPr lang="es-ES" dirty="0" err="1">
                <a:effectLst/>
              </a:rPr>
              <a:t>two</a:t>
            </a:r>
            <a:r>
              <a:rPr lang="es-ES" dirty="0">
                <a:effectLst/>
              </a:rPr>
              <a:t> criminal cases </a:t>
            </a:r>
            <a:r>
              <a:rPr lang="es-ES" dirty="0" err="1">
                <a:effectLst/>
              </a:rPr>
              <a:t>using</a:t>
            </a:r>
            <a:r>
              <a:rPr lang="es-ES" dirty="0">
                <a:effectLst/>
              </a:rPr>
              <a:t> </a:t>
            </a:r>
            <a:r>
              <a:rPr lang="es-ES" dirty="0" err="1">
                <a:effectLst/>
              </a:rPr>
              <a:t>phylogenetic</a:t>
            </a:r>
            <a:r>
              <a:rPr lang="es-ES" dirty="0">
                <a:effectLst/>
              </a:rPr>
              <a:t> </a:t>
            </a:r>
            <a:r>
              <a:rPr lang="es-ES" dirty="0" err="1">
                <a:effectLst/>
              </a:rPr>
              <a:t>analysis</a:t>
            </a:r>
            <a:r>
              <a:rPr lang="es-ES" dirty="0">
                <a:effectLst/>
              </a:rPr>
              <a:t> </a:t>
            </a:r>
            <a:r>
              <a:rPr lang="es-ES" dirty="0" err="1">
                <a:effectLst/>
              </a:rPr>
              <a:t>of</a:t>
            </a:r>
            <a:r>
              <a:rPr lang="es-ES" dirty="0">
                <a:effectLst/>
              </a:rPr>
              <a:t> HIV-1 DNA </a:t>
            </a:r>
            <a:r>
              <a:rPr lang="es-ES" dirty="0" err="1">
                <a:effectLst/>
              </a:rPr>
              <a:t>sequences</a:t>
            </a:r>
            <a:r>
              <a:rPr lang="es-ES" dirty="0">
                <a:effectLst/>
              </a:rPr>
              <a:t>», </a:t>
            </a:r>
            <a:r>
              <a:rPr lang="es-ES" i="1" dirty="0" err="1">
                <a:effectLst/>
              </a:rPr>
              <a:t>Proc</a:t>
            </a:r>
            <a:r>
              <a:rPr lang="es-ES" i="1" dirty="0">
                <a:effectLst/>
              </a:rPr>
              <a:t>. </a:t>
            </a:r>
            <a:r>
              <a:rPr lang="es-ES" i="1" dirty="0" err="1">
                <a:effectLst/>
              </a:rPr>
              <a:t>Natl</a:t>
            </a:r>
            <a:r>
              <a:rPr lang="es-ES" i="1" dirty="0">
                <a:effectLst/>
              </a:rPr>
              <a:t>. Acad. </a:t>
            </a:r>
            <a:r>
              <a:rPr lang="es-ES" i="1" dirty="0" err="1">
                <a:effectLst/>
              </a:rPr>
              <a:t>Sci</a:t>
            </a:r>
            <a:r>
              <a:rPr lang="es-ES" i="1" dirty="0">
                <a:effectLst/>
              </a:rPr>
              <a:t>.</a:t>
            </a:r>
            <a:r>
              <a:rPr lang="es-ES" dirty="0">
                <a:effectLst/>
              </a:rPr>
              <a:t>, vol. 107, </a:t>
            </a:r>
            <a:r>
              <a:rPr lang="es-ES" dirty="0" err="1">
                <a:effectLst/>
              </a:rPr>
              <a:t>n.</a:t>
            </a:r>
            <a:r>
              <a:rPr lang="es-ES" baseline="30000" dirty="0" err="1">
                <a:effectLst/>
              </a:rPr>
              <a:t>o</a:t>
            </a:r>
            <a:r>
              <a:rPr lang="es-ES" dirty="0">
                <a:effectLst/>
              </a:rPr>
              <a:t> 50, pp. 21242–21247, 2010.</a:t>
            </a:r>
          </a:p>
          <a:p>
            <a:endParaRPr lang="es-ES" dirty="0"/>
          </a:p>
        </p:txBody>
      </p:sp>
      <p:sp>
        <p:nvSpPr>
          <p:cNvPr id="4" name="Marcador de número de diapositiva 3"/>
          <p:cNvSpPr>
            <a:spLocks noGrp="1"/>
          </p:cNvSpPr>
          <p:nvPr>
            <p:ph type="sldNum" sz="quarter" idx="5"/>
          </p:nvPr>
        </p:nvSpPr>
        <p:spPr/>
        <p:txBody>
          <a:bodyPr/>
          <a:lstStyle/>
          <a:p>
            <a:fld id="{68055E98-9B85-488A-90F4-FEE33390EA9A}" type="slidenum">
              <a:rPr lang="es-ES" smtClean="0"/>
              <a:t>6</a:t>
            </a:fld>
            <a:endParaRPr lang="es-ES"/>
          </a:p>
        </p:txBody>
      </p:sp>
    </p:spTree>
    <p:extLst>
      <p:ext uri="{BB962C8B-B14F-4D97-AF65-F5344CB8AC3E}">
        <p14:creationId xmlns:p14="http://schemas.microsoft.com/office/powerpoint/2010/main" val="379413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Parsimony does not provide us with branch lengths. On the other hand </a:t>
            </a:r>
            <a:r>
              <a:rPr lang="en-GB" noProof="0" dirty="0" err="1"/>
              <a:t>Neighbor</a:t>
            </a:r>
            <a:r>
              <a:rPr lang="en-GB" noProof="0" dirty="0"/>
              <a:t> joining, maximum likelihood and Bayesian inference (not covered in this lecture) do calculate branch lengths.</a:t>
            </a:r>
          </a:p>
          <a:p>
            <a:r>
              <a:rPr lang="en-GB" noProof="0" dirty="0"/>
              <a:t>If you need more tips about reading phylograms you can check this site (https://</a:t>
            </a:r>
            <a:r>
              <a:rPr lang="en-GB" noProof="0" dirty="0" err="1"/>
              <a:t>evolution.berkeley.edu</a:t>
            </a:r>
            <a:r>
              <a:rPr lang="en-GB" noProof="0" dirty="0"/>
              <a:t>/</a:t>
            </a:r>
            <a:r>
              <a:rPr lang="en-GB" noProof="0" dirty="0" err="1"/>
              <a:t>evolibrary</a:t>
            </a:r>
            <a:r>
              <a:rPr lang="en-GB" noProof="0" dirty="0"/>
              <a:t>/article/0_0_0/evotrees_primer_08)</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8</a:t>
            </a:fld>
            <a:endParaRPr lang="es-ES"/>
          </a:p>
        </p:txBody>
      </p:sp>
    </p:spTree>
    <p:extLst>
      <p:ext uri="{BB962C8B-B14F-4D97-AF65-F5344CB8AC3E}">
        <p14:creationId xmlns:p14="http://schemas.microsoft.com/office/powerpoint/2010/main" val="77469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The root should be closely related to the species or genes we are interested in but outside the groups we will be using to make our tree.</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9</a:t>
            </a:fld>
            <a:endParaRPr lang="es-ES"/>
          </a:p>
        </p:txBody>
      </p:sp>
    </p:spTree>
    <p:extLst>
      <p:ext uri="{BB962C8B-B14F-4D97-AF65-F5344CB8AC3E}">
        <p14:creationId xmlns:p14="http://schemas.microsoft.com/office/powerpoint/2010/main" val="12603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Some of the programs mentioned in the lecture have the option to do an exhaustive search, but most of them work with heuristics.</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10</a:t>
            </a:fld>
            <a:endParaRPr lang="es-ES"/>
          </a:p>
        </p:txBody>
      </p:sp>
    </p:spTree>
    <p:extLst>
      <p:ext uri="{BB962C8B-B14F-4D97-AF65-F5344CB8AC3E}">
        <p14:creationId xmlns:p14="http://schemas.microsoft.com/office/powerpoint/2010/main" val="25423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Mega includes 2 alignment algorithms (ClustalW and Muscle), allows for all the phylogenetic analyses that will be discussed in this lecture (so all but Bayesian inference) and allows us to use Bootstrap to test our models. Other options will be given at the end of the lecture.</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11</a:t>
            </a:fld>
            <a:endParaRPr lang="es-ES"/>
          </a:p>
        </p:txBody>
      </p:sp>
    </p:spTree>
    <p:extLst>
      <p:ext uri="{BB962C8B-B14F-4D97-AF65-F5344CB8AC3E}">
        <p14:creationId xmlns:p14="http://schemas.microsoft.com/office/powerpoint/2010/main" val="281976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noProof="0" dirty="0"/>
              <a:t>Generally we want to select as many genes as we can that are common to all our species, if they are closely related we should choose DNA avoiding conserved genes since they do not change enough to provide the phylogenetic methods with information on how to split them. Examples of this are gene families, sub species trees, trees of the same genus or family… </a:t>
            </a:r>
          </a:p>
          <a:p>
            <a:r>
              <a:rPr lang="en-GB" noProof="0" dirty="0"/>
              <a:t>On the other hand more distantly related species we should use </a:t>
            </a:r>
            <a:r>
              <a:rPr lang="en-GB" noProof="0" dirty="0" err="1"/>
              <a:t>AminoAcid</a:t>
            </a:r>
            <a:r>
              <a:rPr lang="en-GB" noProof="0" dirty="0"/>
              <a:t> data selecting common proteins found in all our species (in this case we can consider using conserved proteins, depending on the distance between the species in some cases we can only use conserved proteins) since in long distances DNA can have so many changes that they appear to be random. Some examples of this are making trees of a kingdom or between several kingdoms.</a:t>
            </a:r>
          </a:p>
          <a:p>
            <a:r>
              <a:rPr lang="en-GB" noProof="0" dirty="0"/>
              <a:t>This cases are only meant for guidance and they shouldn't be taken as absolute, each tree should be considered individually for the best data and the best method.</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12</a:t>
            </a:fld>
            <a:endParaRPr lang="es-ES"/>
          </a:p>
        </p:txBody>
      </p:sp>
    </p:spTree>
    <p:extLst>
      <p:ext uri="{BB962C8B-B14F-4D97-AF65-F5344CB8AC3E}">
        <p14:creationId xmlns:p14="http://schemas.microsoft.com/office/powerpoint/2010/main" val="356909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this lecture we assume that you already have your sequences in a </a:t>
            </a:r>
            <a:r>
              <a:rPr lang="en-GB" dirty="0" err="1"/>
              <a:t>fasta</a:t>
            </a:r>
            <a:r>
              <a:rPr lang="en-GB" dirty="0"/>
              <a:t> file. However MEGA also allows you to concatenate sequences [In the main MEGA screen, click Data -&gt; Concatenate Sequence Alignments] (basically copy and paste one gene after the other) and import single sequence files, which the program will merge [In the alignment viewer, Edit -&gt; Insert Sequence from file], if you prefer. </a:t>
            </a:r>
          </a:p>
        </p:txBody>
      </p:sp>
      <p:sp>
        <p:nvSpPr>
          <p:cNvPr id="4" name="Marcador de número de diapositiva 3"/>
          <p:cNvSpPr>
            <a:spLocks noGrp="1"/>
          </p:cNvSpPr>
          <p:nvPr>
            <p:ph type="sldNum" sz="quarter" idx="5"/>
          </p:nvPr>
        </p:nvSpPr>
        <p:spPr/>
        <p:txBody>
          <a:bodyPr/>
          <a:lstStyle/>
          <a:p>
            <a:fld id="{68055E98-9B85-488A-90F4-FEE33390EA9A}" type="slidenum">
              <a:rPr lang="es-ES" smtClean="0"/>
              <a:t>14</a:t>
            </a:fld>
            <a:endParaRPr lang="es-ES"/>
          </a:p>
        </p:txBody>
      </p:sp>
    </p:spTree>
    <p:extLst>
      <p:ext uri="{BB962C8B-B14F-4D97-AF65-F5344CB8AC3E}">
        <p14:creationId xmlns:p14="http://schemas.microsoft.com/office/powerpoint/2010/main" val="1134235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05/07/19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00025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05/07/19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015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05/07/19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7245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05/07/19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4993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4DEDFA0-4B19-DA4C-B2A2-D897016E7003}" type="datetimeFigureOut">
              <a:rPr lang="en-US" smtClean="0"/>
              <a:t>05/07/19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80438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A4DEDFA0-4B19-DA4C-B2A2-D897016E7003}" type="datetimeFigureOut">
              <a:rPr lang="en-US" smtClean="0"/>
              <a:t>05/07/19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10296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4DEDFA0-4B19-DA4C-B2A2-D897016E7003}" type="datetimeFigureOut">
              <a:rPr lang="en-US" smtClean="0"/>
              <a:t>05/07/19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53428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A4DEDFA0-4B19-DA4C-B2A2-D897016E7003}" type="datetimeFigureOut">
              <a:rPr lang="en-US" smtClean="0"/>
              <a:t>05/07/19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57372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EDFA0-4B19-DA4C-B2A2-D897016E7003}" type="datetimeFigureOut">
              <a:rPr lang="en-US" smtClean="0"/>
              <a:t>05/07/19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94663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05/07/19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96524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05/07/19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3754943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EDFA0-4B19-DA4C-B2A2-D897016E7003}" type="datetimeFigureOut">
              <a:rPr lang="en-US" smtClean="0"/>
              <a:t>05/07/19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82316-A806-664B-A87B-312169EF1C32}" type="slidenum">
              <a:rPr lang="en-US" smtClean="0"/>
              <a:t>‹#›</a:t>
            </a:fld>
            <a:endParaRPr lang="en-US"/>
          </a:p>
        </p:txBody>
      </p:sp>
    </p:spTree>
    <p:extLst>
      <p:ext uri="{BB962C8B-B14F-4D97-AF65-F5344CB8AC3E}">
        <p14:creationId xmlns:p14="http://schemas.microsoft.com/office/powerpoint/2010/main" val="1173811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hyperlink" Target="https://www.megasoftware.net/"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emf"/><Relationship Id="rId5" Type="http://schemas.openxmlformats.org/officeDocument/2006/relationships/image" Target="../media/image24.jpeg"/><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 Type="http://schemas.openxmlformats.org/officeDocument/2006/relationships/hyperlink" Target="http://mcinerneylab.com/software/modelgenerator/" TargetMode="External"/><Relationship Id="rId12" Type="http://schemas.openxmlformats.org/officeDocument/2006/relationships/hyperlink" Target="https://cme.h-its.org/exelixis/web/software/raxml" TargetMode="External"/><Relationship Id="rId13" Type="http://schemas.openxmlformats.org/officeDocument/2006/relationships/hyperlink" Target="http://www.atgc-montpellier.fr/phyml/" TargetMode="External"/><Relationship Id="rId14" Type="http://schemas.openxmlformats.org/officeDocument/2006/relationships/hyperlink" Target="http://www.iqtree.org/" TargetMode="External"/><Relationship Id="rId15" Type="http://schemas.openxmlformats.org/officeDocument/2006/relationships/hyperlink" Target="https://nbisweden.github.io/MrBayes/" TargetMode="External"/><Relationship Id="rId16" Type="http://schemas.openxmlformats.org/officeDocument/2006/relationships/hyperlink" Target="https://beast.community/" TargetMode="External"/><Relationship Id="rId17" Type="http://schemas.openxmlformats.org/officeDocument/2006/relationships/hyperlink" Target="http://www.atgc-montpellier.fr/phylobayes/" TargetMode="External"/><Relationship Id="rId18" Type="http://schemas.openxmlformats.org/officeDocument/2006/relationships/hyperlink" Target="https://revbayes.github.io/" TargetMode="External"/><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tutorial.djangogirls.org/en/intro_to_command_line/" TargetMode="External"/><Relationship Id="rId4" Type="http://schemas.openxmlformats.org/officeDocument/2006/relationships/hyperlink" Target="http://doua.prabi.fr/software/seaview" TargetMode="External"/><Relationship Id="rId5" Type="http://schemas.openxmlformats.org/officeDocument/2006/relationships/hyperlink" Target="https://paup.phylosolutions.com/get-paup/" TargetMode="External"/><Relationship Id="rId6" Type="http://schemas.openxmlformats.org/officeDocument/2006/relationships/hyperlink" Target="https://www.genome.jp/tools-bin/clustalw" TargetMode="External"/><Relationship Id="rId7" Type="http://schemas.openxmlformats.org/officeDocument/2006/relationships/hyperlink" Target="https://www.ebi.ac.uk/Tools/msa/muscle/" TargetMode="External"/><Relationship Id="rId8" Type="http://schemas.openxmlformats.org/officeDocument/2006/relationships/hyperlink" Target="https://mafft.cbrc.jp/alignment/server/" TargetMode="External"/><Relationship Id="rId9" Type="http://schemas.openxmlformats.org/officeDocument/2006/relationships/hyperlink" Target="https://github.com/ddarriba/jmodeltest2" TargetMode="External"/><Relationship Id="rId10" Type="http://schemas.openxmlformats.org/officeDocument/2006/relationships/hyperlink" Target="https://github.com/ddarriba/prottest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Change of Venue! </a:t>
            </a:r>
            <a:endParaRPr lang="en-US" b="1" u="sng"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pic>
        <p:nvPicPr>
          <p:cNvPr id="4" name="8A89548F-56DC-434C-B385-597B47A8C3E6" descr="7EBAC36E-B487-41E2-ABA6-F096AC5BAE16@manchester"/>
          <p:cNvPicPr>
            <a:picLocks noChangeAspect="1" noChangeArrowheads="1"/>
          </p:cNvPicPr>
          <p:nvPr/>
        </p:nvPicPr>
        <p:blipFill rotWithShape="1">
          <a:blip r:embed="rId2">
            <a:extLst>
              <a:ext uri="{28A0092B-C50C-407E-A947-70E740481C1C}">
                <a14:useLocalDpi xmlns:a14="http://schemas.microsoft.com/office/drawing/2010/main" val="0"/>
              </a:ext>
            </a:extLst>
          </a:blip>
          <a:srcRect l="-1" t="44314" r="691" b="29811"/>
          <a:stretch/>
        </p:blipFill>
        <p:spPr bwMode="auto">
          <a:xfrm>
            <a:off x="426368" y="1619798"/>
            <a:ext cx="8291264" cy="28748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4925331" y="3872379"/>
            <a:ext cx="2028988" cy="26332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89910" y="4565640"/>
            <a:ext cx="7639663" cy="1938992"/>
          </a:xfrm>
          <a:prstGeom prst="rect">
            <a:avLst/>
          </a:prstGeom>
          <a:noFill/>
        </p:spPr>
        <p:txBody>
          <a:bodyPr wrap="none" rtlCol="0">
            <a:spAutoFit/>
          </a:bodyPr>
          <a:lstStyle/>
          <a:p>
            <a:r>
              <a:rPr lang="en-US" sz="4000" b="1" dirty="0" smtClean="0">
                <a:solidFill>
                  <a:srgbClr val="FF0000"/>
                </a:solidFill>
              </a:rPr>
              <a:t>Due to popularity, this session has </a:t>
            </a:r>
          </a:p>
          <a:p>
            <a:r>
              <a:rPr lang="en-US" sz="4000" b="1" dirty="0">
                <a:solidFill>
                  <a:srgbClr val="FF0000"/>
                </a:solidFill>
              </a:rPr>
              <a:t>b</a:t>
            </a:r>
            <a:r>
              <a:rPr lang="en-US" sz="4000" b="1" dirty="0" smtClean="0">
                <a:solidFill>
                  <a:srgbClr val="FF0000"/>
                </a:solidFill>
              </a:rPr>
              <a:t>een moved to </a:t>
            </a:r>
            <a:r>
              <a:rPr lang="mr-IN" sz="4000" b="1" dirty="0" smtClean="0">
                <a:solidFill>
                  <a:srgbClr val="FF0000"/>
                </a:solidFill>
              </a:rPr>
              <a:t>…</a:t>
            </a:r>
            <a:r>
              <a:rPr lang="en-GB" sz="4000" b="1" dirty="0" smtClean="0">
                <a:solidFill>
                  <a:srgbClr val="FF0000"/>
                </a:solidFill>
              </a:rPr>
              <a:t> </a:t>
            </a:r>
            <a:r>
              <a:rPr lang="en-GB" sz="4000" b="1" dirty="0" err="1" smtClean="0">
                <a:solidFill>
                  <a:srgbClr val="FF0000"/>
                </a:solidFill>
              </a:rPr>
              <a:t>Zochonis</a:t>
            </a:r>
            <a:r>
              <a:rPr lang="en-GB" sz="4000" b="1" dirty="0" smtClean="0">
                <a:solidFill>
                  <a:srgbClr val="FF0000"/>
                </a:solidFill>
              </a:rPr>
              <a:t> Lecture </a:t>
            </a:r>
          </a:p>
          <a:p>
            <a:r>
              <a:rPr lang="en-GB" sz="4000" b="1" dirty="0" smtClean="0">
                <a:solidFill>
                  <a:srgbClr val="FF0000"/>
                </a:solidFill>
              </a:rPr>
              <a:t>theatre B</a:t>
            </a:r>
            <a:r>
              <a:rPr lang="en-US" sz="4000" b="1" dirty="0" smtClean="0">
                <a:solidFill>
                  <a:srgbClr val="FF0000"/>
                </a:solidFill>
              </a:rPr>
              <a:t>.</a:t>
            </a:r>
            <a:endParaRPr lang="en-US" sz="4000" b="1" dirty="0">
              <a:solidFill>
                <a:srgbClr val="FF0000"/>
              </a:solidFill>
            </a:endParaRPr>
          </a:p>
        </p:txBody>
      </p:sp>
      <p:cxnSp>
        <p:nvCxnSpPr>
          <p:cNvPr id="11" name="Straight Arrow Connector 10"/>
          <p:cNvCxnSpPr/>
          <p:nvPr/>
        </p:nvCxnSpPr>
        <p:spPr>
          <a:xfrm flipV="1">
            <a:off x="1378473" y="1951674"/>
            <a:ext cx="247815" cy="2865567"/>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6262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2ABA2D4E-FBC6-410B-B702-AA979B44782A}"/>
              </a:ext>
            </a:extLst>
          </p:cNvPr>
          <p:cNvSpPr>
            <a:spLocks noGrp="1"/>
          </p:cNvSpPr>
          <p:nvPr>
            <p:ph type="title"/>
          </p:nvPr>
        </p:nvSpPr>
        <p:spPr/>
        <p:txBody>
          <a:bodyPr/>
          <a:lstStyle/>
          <a:p>
            <a:r>
              <a:rPr lang="en-GB" dirty="0">
                <a:solidFill>
                  <a:srgbClr val="008000"/>
                </a:solidFill>
              </a:rPr>
              <a:t>1. Exhaustive vs Heuristics</a:t>
            </a:r>
            <a:endParaRPr lang="es-ES" dirty="0"/>
          </a:p>
        </p:txBody>
      </p:sp>
      <p:sp>
        <p:nvSpPr>
          <p:cNvPr id="5" name="Marcador de contenido 4">
            <a:extLst>
              <a:ext uri="{FF2B5EF4-FFF2-40B4-BE49-F238E27FC236}">
                <a16:creationId xmlns="" xmlns:a16="http://schemas.microsoft.com/office/drawing/2014/main" id="{CB9F9BEF-3DA4-4AE4-9D5A-27D8DC230DF5}"/>
              </a:ext>
            </a:extLst>
          </p:cNvPr>
          <p:cNvSpPr>
            <a:spLocks noGrp="1"/>
          </p:cNvSpPr>
          <p:nvPr>
            <p:ph sz="half" idx="1"/>
          </p:nvPr>
        </p:nvSpPr>
        <p:spPr/>
        <p:txBody>
          <a:bodyPr/>
          <a:lstStyle/>
          <a:p>
            <a:r>
              <a:rPr lang="en-GB" dirty="0"/>
              <a:t>Exhaustive search considers every possible tree. Good for very small trees.</a:t>
            </a:r>
          </a:p>
          <a:p>
            <a:r>
              <a:rPr lang="en-GB" dirty="0"/>
              <a:t>Heuristic searches many trees by making random changes to our tree. Several algorithms, good for anything but small trees.</a:t>
            </a:r>
          </a:p>
        </p:txBody>
      </p:sp>
      <p:sp>
        <p:nvSpPr>
          <p:cNvPr id="6" name="Marcador de contenido 5">
            <a:extLst>
              <a:ext uri="{FF2B5EF4-FFF2-40B4-BE49-F238E27FC236}">
                <a16:creationId xmlns="" xmlns:a16="http://schemas.microsoft.com/office/drawing/2014/main" id="{C05BCDC6-9E47-4893-AA2F-166E4BCACD80}"/>
              </a:ext>
            </a:extLst>
          </p:cNvPr>
          <p:cNvSpPr>
            <a:spLocks noGrp="1"/>
          </p:cNvSpPr>
          <p:nvPr>
            <p:ph sz="half" idx="2"/>
          </p:nvPr>
        </p:nvSpPr>
        <p:spPr/>
        <p:txBody>
          <a:bodyPr/>
          <a:lstStyle/>
          <a:p>
            <a:pPr marL="0" indent="0">
              <a:buNone/>
            </a:pPr>
            <a:r>
              <a:rPr lang="es-ES" dirty="0" smtClean="0"/>
              <a:t> </a:t>
            </a:r>
            <a:endParaRPr lang="es-ES" dirty="0"/>
          </a:p>
        </p:txBody>
      </p:sp>
      <p:pic>
        <p:nvPicPr>
          <p:cNvPr id="7" name="Picture 3" descr="numberoftrees_exact.tiff">
            <a:extLst>
              <a:ext uri="{FF2B5EF4-FFF2-40B4-BE49-F238E27FC236}">
                <a16:creationId xmlns="" xmlns:a16="http://schemas.microsoft.com/office/drawing/2014/main" id="{6BFBEFCA-9E59-45C9-9E0D-3121184C846F}"/>
              </a:ext>
            </a:extLst>
          </p:cNvPr>
          <p:cNvPicPr>
            <a:picLocks noChangeAspect="1"/>
          </p:cNvPicPr>
          <p:nvPr/>
        </p:nvPicPr>
        <p:blipFill>
          <a:blip r:embed="rId3"/>
          <a:stretch>
            <a:fillRect/>
          </a:stretch>
        </p:blipFill>
        <p:spPr>
          <a:xfrm>
            <a:off x="4756361" y="2150635"/>
            <a:ext cx="3822277" cy="3235602"/>
          </a:xfrm>
          <a:prstGeom prst="rect">
            <a:avLst/>
          </a:prstGeom>
        </p:spPr>
      </p:pic>
    </p:spTree>
    <p:extLst>
      <p:ext uri="{BB962C8B-B14F-4D97-AF65-F5344CB8AC3E}">
        <p14:creationId xmlns:p14="http://schemas.microsoft.com/office/powerpoint/2010/main" val="355492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39090D-BD42-480D-8F25-C00242A04A00}"/>
              </a:ext>
            </a:extLst>
          </p:cNvPr>
          <p:cNvSpPr>
            <a:spLocks noGrp="1"/>
          </p:cNvSpPr>
          <p:nvPr>
            <p:ph type="title"/>
          </p:nvPr>
        </p:nvSpPr>
        <p:spPr>
          <a:xfrm>
            <a:off x="457200" y="274638"/>
            <a:ext cx="8229600" cy="1143000"/>
          </a:xfrm>
        </p:spPr>
        <p:txBody>
          <a:bodyPr/>
          <a:lstStyle/>
          <a:p>
            <a:r>
              <a:rPr lang="en-GB" dirty="0">
                <a:solidFill>
                  <a:srgbClr val="008000"/>
                </a:solidFill>
              </a:rPr>
              <a:t>1. Programs to use</a:t>
            </a:r>
            <a:endParaRPr lang="es-ES" dirty="0"/>
          </a:p>
        </p:txBody>
      </p:sp>
      <p:sp>
        <p:nvSpPr>
          <p:cNvPr id="5" name="Marcador de contenido 4">
            <a:extLst>
              <a:ext uri="{FF2B5EF4-FFF2-40B4-BE49-F238E27FC236}">
                <a16:creationId xmlns="" xmlns:a16="http://schemas.microsoft.com/office/drawing/2014/main" id="{616CF3C8-C4F5-48C0-A996-8E9C16D806F1}"/>
              </a:ext>
            </a:extLst>
          </p:cNvPr>
          <p:cNvSpPr>
            <a:spLocks noGrp="1"/>
          </p:cNvSpPr>
          <p:nvPr>
            <p:ph sz="half" idx="1"/>
          </p:nvPr>
        </p:nvSpPr>
        <p:spPr>
          <a:xfrm>
            <a:off x="457200" y="1600200"/>
            <a:ext cx="4038600" cy="4525963"/>
          </a:xfrm>
        </p:spPr>
        <p:txBody>
          <a:bodyPr>
            <a:normAutofit lnSpcReduction="10000"/>
          </a:bodyPr>
          <a:lstStyle/>
          <a:p>
            <a:r>
              <a:rPr lang="en-GB"/>
              <a:t>Many options for every step of the analysis.</a:t>
            </a:r>
          </a:p>
          <a:p>
            <a:r>
              <a:rPr lang="en-GB"/>
              <a:t>Most of them do not have user interface</a:t>
            </a:r>
          </a:p>
          <a:p>
            <a:r>
              <a:rPr lang="en-GB"/>
              <a:t>In this lecture we will use MEGA (</a:t>
            </a:r>
            <a:r>
              <a:rPr lang="en-GB">
                <a:hlinkClick r:id="rId3"/>
              </a:rPr>
              <a:t>https://www.megasoftware.net/</a:t>
            </a:r>
            <a:r>
              <a:rPr lang="en-GB"/>
              <a:t>) which has a pretty user interface</a:t>
            </a:r>
            <a:endParaRPr lang="en-GB" dirty="0"/>
          </a:p>
        </p:txBody>
      </p:sp>
      <p:pic>
        <p:nvPicPr>
          <p:cNvPr id="8" name="Marcador de contenido 7">
            <a:extLst>
              <a:ext uri="{FF2B5EF4-FFF2-40B4-BE49-F238E27FC236}">
                <a16:creationId xmlns="" xmlns:a16="http://schemas.microsoft.com/office/drawing/2014/main" id="{CF82A5C3-3BB9-4BF5-859D-0AE72E70769B}"/>
              </a:ext>
            </a:extLst>
          </p:cNvPr>
          <p:cNvPicPr>
            <a:picLocks noGrp="1" noChangeAspect="1"/>
          </p:cNvPicPr>
          <p:nvPr>
            <p:ph sz="half" idx="2"/>
          </p:nvPr>
        </p:nvPicPr>
        <p:blipFill>
          <a:blip r:embed="rId4"/>
          <a:stretch>
            <a:fillRect/>
          </a:stretch>
        </p:blipFill>
        <p:spPr>
          <a:xfrm>
            <a:off x="4572000" y="2595889"/>
            <a:ext cx="4411226" cy="2912217"/>
          </a:xfrm>
        </p:spPr>
      </p:pic>
      <p:pic>
        <p:nvPicPr>
          <p:cNvPr id="10" name="Imagen 9">
            <a:extLst>
              <a:ext uri="{FF2B5EF4-FFF2-40B4-BE49-F238E27FC236}">
                <a16:creationId xmlns="" xmlns:a16="http://schemas.microsoft.com/office/drawing/2014/main" id="{2FF8D6D3-3282-425A-B6F2-21A5D2B5B19F}"/>
              </a:ext>
            </a:extLst>
          </p:cNvPr>
          <p:cNvPicPr>
            <a:picLocks noChangeAspect="1"/>
          </p:cNvPicPr>
          <p:nvPr/>
        </p:nvPicPr>
        <p:blipFill>
          <a:blip r:embed="rId5"/>
          <a:stretch>
            <a:fillRect/>
          </a:stretch>
        </p:blipFill>
        <p:spPr>
          <a:xfrm>
            <a:off x="4648202" y="1059106"/>
            <a:ext cx="4371975" cy="2066925"/>
          </a:xfrm>
          <a:prstGeom prst="rect">
            <a:avLst/>
          </a:prstGeom>
        </p:spPr>
      </p:pic>
    </p:spTree>
    <p:extLst>
      <p:ext uri="{BB962C8B-B14F-4D97-AF65-F5344CB8AC3E}">
        <p14:creationId xmlns:p14="http://schemas.microsoft.com/office/powerpoint/2010/main" val="409968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D88C615-CAE7-4996-849E-2C25FE0D0E06}"/>
              </a:ext>
            </a:extLst>
          </p:cNvPr>
          <p:cNvSpPr>
            <a:spLocks noGrp="1"/>
          </p:cNvSpPr>
          <p:nvPr>
            <p:ph type="title"/>
          </p:nvPr>
        </p:nvSpPr>
        <p:spPr/>
        <p:txBody>
          <a:bodyPr/>
          <a:lstStyle/>
          <a:p>
            <a:r>
              <a:rPr lang="en-GB" dirty="0">
                <a:solidFill>
                  <a:srgbClr val="008000"/>
                </a:solidFill>
              </a:rPr>
              <a:t>2. What data should I use?</a:t>
            </a:r>
            <a:endParaRPr lang="es-ES" dirty="0"/>
          </a:p>
        </p:txBody>
      </p:sp>
      <p:sp>
        <p:nvSpPr>
          <p:cNvPr id="3" name="Marcador de contenido 2">
            <a:extLst>
              <a:ext uri="{FF2B5EF4-FFF2-40B4-BE49-F238E27FC236}">
                <a16:creationId xmlns="" xmlns:a16="http://schemas.microsoft.com/office/drawing/2014/main" id="{460DCDCC-1009-4CE9-85BF-60D82F4A7E7D}"/>
              </a:ext>
            </a:extLst>
          </p:cNvPr>
          <p:cNvSpPr>
            <a:spLocks noGrp="1"/>
          </p:cNvSpPr>
          <p:nvPr>
            <p:ph sz="half" idx="1"/>
          </p:nvPr>
        </p:nvSpPr>
        <p:spPr/>
        <p:txBody>
          <a:bodyPr/>
          <a:lstStyle/>
          <a:p>
            <a:r>
              <a:rPr lang="en-GB" dirty="0"/>
              <a:t>DNA for closely related species since it changes more over time (specially the 3rd codon)</a:t>
            </a:r>
          </a:p>
          <a:p>
            <a:r>
              <a:rPr lang="en-GB" dirty="0" err="1"/>
              <a:t>AminoAcids</a:t>
            </a:r>
            <a:r>
              <a:rPr lang="en-GB" dirty="0"/>
              <a:t> for distant species, since it changes less over time.</a:t>
            </a:r>
          </a:p>
          <a:p>
            <a:r>
              <a:rPr lang="en-GB" dirty="0"/>
              <a:t>Remember outgroups</a:t>
            </a:r>
          </a:p>
        </p:txBody>
      </p:sp>
      <p:sp>
        <p:nvSpPr>
          <p:cNvPr id="4" name="Marcador de contenido 3">
            <a:extLst>
              <a:ext uri="{FF2B5EF4-FFF2-40B4-BE49-F238E27FC236}">
                <a16:creationId xmlns="" xmlns:a16="http://schemas.microsoft.com/office/drawing/2014/main" id="{BE9C0AE6-C494-4A68-AC1E-51699A6A809E}"/>
              </a:ext>
            </a:extLst>
          </p:cNvPr>
          <p:cNvSpPr>
            <a:spLocks noGrp="1"/>
          </p:cNvSpPr>
          <p:nvPr>
            <p:ph sz="half" idx="2"/>
          </p:nvPr>
        </p:nvSpPr>
        <p:spPr/>
        <p:txBody>
          <a:bodyPr/>
          <a:lstStyle/>
          <a:p>
            <a:r>
              <a:rPr lang="en-GB" dirty="0"/>
              <a:t>Consider genes or proteins common to all the species in our tree.</a:t>
            </a:r>
          </a:p>
          <a:p>
            <a:r>
              <a:rPr lang="en-GB" dirty="0"/>
              <a:t>Careful with conserved or hyper variable regions.</a:t>
            </a:r>
          </a:p>
          <a:p>
            <a:r>
              <a:rPr lang="en-GB" dirty="0"/>
              <a:t>Use more than 1 gene/protein, can be concatenated.</a:t>
            </a:r>
          </a:p>
        </p:txBody>
      </p:sp>
    </p:spTree>
    <p:extLst>
      <p:ext uri="{BB962C8B-B14F-4D97-AF65-F5344CB8AC3E}">
        <p14:creationId xmlns:p14="http://schemas.microsoft.com/office/powerpoint/2010/main" val="343235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CAB7D68-16BA-41E1-B409-B18B30F63661}"/>
              </a:ext>
            </a:extLst>
          </p:cNvPr>
          <p:cNvSpPr>
            <a:spLocks noGrp="1"/>
          </p:cNvSpPr>
          <p:nvPr>
            <p:ph type="title"/>
          </p:nvPr>
        </p:nvSpPr>
        <p:spPr/>
        <p:txBody>
          <a:bodyPr/>
          <a:lstStyle/>
          <a:p>
            <a:r>
              <a:rPr lang="en-GB" dirty="0">
                <a:solidFill>
                  <a:srgbClr val="008000"/>
                </a:solidFill>
              </a:rPr>
              <a:t>2. Alignments</a:t>
            </a:r>
            <a:endParaRPr lang="es-ES" dirty="0"/>
          </a:p>
        </p:txBody>
      </p:sp>
      <p:sp>
        <p:nvSpPr>
          <p:cNvPr id="3" name="Marcador de contenido 2">
            <a:extLst>
              <a:ext uri="{FF2B5EF4-FFF2-40B4-BE49-F238E27FC236}">
                <a16:creationId xmlns="" xmlns:a16="http://schemas.microsoft.com/office/drawing/2014/main" id="{7EE9AF01-E70B-407C-AD03-64847C785B91}"/>
              </a:ext>
            </a:extLst>
          </p:cNvPr>
          <p:cNvSpPr>
            <a:spLocks noGrp="1"/>
          </p:cNvSpPr>
          <p:nvPr>
            <p:ph sz="half" idx="1"/>
          </p:nvPr>
        </p:nvSpPr>
        <p:spPr/>
        <p:txBody>
          <a:bodyPr>
            <a:normAutofit fontScale="92500" lnSpcReduction="10000"/>
          </a:bodyPr>
          <a:lstStyle/>
          <a:p>
            <a:r>
              <a:rPr lang="en-GB" dirty="0"/>
              <a:t>Starting point: </a:t>
            </a:r>
            <a:r>
              <a:rPr lang="en-GB" dirty="0" err="1"/>
              <a:t>Fasta</a:t>
            </a:r>
            <a:r>
              <a:rPr lang="en-GB" dirty="0"/>
              <a:t> file with our concatenated sequences, one sequence per species/gene/…</a:t>
            </a:r>
          </a:p>
          <a:p>
            <a:r>
              <a:rPr lang="en-GB" dirty="0"/>
              <a:t>Phylogenetic analysis measures changes in similar regions of the gene/protein.</a:t>
            </a:r>
          </a:p>
          <a:p>
            <a:r>
              <a:rPr lang="en-GB" dirty="0"/>
              <a:t>To correctly order these regions sequences MUST be aligned.</a:t>
            </a:r>
          </a:p>
        </p:txBody>
      </p:sp>
      <p:sp>
        <p:nvSpPr>
          <p:cNvPr id="4" name="Marcador de contenido 3">
            <a:extLst>
              <a:ext uri="{FF2B5EF4-FFF2-40B4-BE49-F238E27FC236}">
                <a16:creationId xmlns="" xmlns:a16="http://schemas.microsoft.com/office/drawing/2014/main" id="{C2444EBD-F515-4B46-9D48-71A531DEE5B1}"/>
              </a:ext>
            </a:extLst>
          </p:cNvPr>
          <p:cNvSpPr>
            <a:spLocks noGrp="1"/>
          </p:cNvSpPr>
          <p:nvPr>
            <p:ph sz="half" idx="2"/>
          </p:nvPr>
        </p:nvSpPr>
        <p:spPr/>
        <p:txBody>
          <a:bodyPr>
            <a:normAutofit fontScale="92500" lnSpcReduction="10000"/>
          </a:bodyPr>
          <a:lstStyle/>
          <a:p>
            <a:pPr marL="0" indent="0" algn="r">
              <a:buNone/>
            </a:pPr>
            <a:r>
              <a:rPr lang="es-ES" dirty="0">
                <a:solidFill>
                  <a:srgbClr val="FF0000"/>
                </a:solidFill>
              </a:rPr>
              <a:t>Gene1</a:t>
            </a:r>
            <a:r>
              <a:rPr lang="es-ES" dirty="0">
                <a:solidFill>
                  <a:srgbClr val="00B050"/>
                </a:solidFill>
              </a:rPr>
              <a:t> Gene2</a:t>
            </a:r>
            <a:r>
              <a:rPr lang="es-ES" dirty="0">
                <a:solidFill>
                  <a:srgbClr val="0070C0"/>
                </a:solidFill>
              </a:rPr>
              <a:t> Gene3</a:t>
            </a:r>
          </a:p>
          <a:p>
            <a:pPr marL="0" indent="0">
              <a:buNone/>
            </a:pPr>
            <a:r>
              <a:rPr lang="es-ES" dirty="0"/>
              <a:t>Fasta file:</a:t>
            </a:r>
          </a:p>
          <a:p>
            <a:pPr marL="0" indent="0">
              <a:buNone/>
            </a:pPr>
            <a:r>
              <a:rPr lang="es-ES" dirty="0"/>
              <a:t>&gt;</a:t>
            </a:r>
            <a:r>
              <a:rPr lang="es-ES" dirty="0" err="1"/>
              <a:t>Species</a:t>
            </a:r>
            <a:r>
              <a:rPr lang="es-ES" dirty="0"/>
              <a:t> 1</a:t>
            </a:r>
          </a:p>
          <a:p>
            <a:pPr marL="0" indent="0">
              <a:buNone/>
            </a:pPr>
            <a:r>
              <a:rPr lang="es-ES" dirty="0">
                <a:solidFill>
                  <a:srgbClr val="FF0000"/>
                </a:solidFill>
              </a:rPr>
              <a:t>ATTC</a:t>
            </a:r>
            <a:r>
              <a:rPr lang="es-ES" dirty="0">
                <a:solidFill>
                  <a:srgbClr val="00B050"/>
                </a:solidFill>
              </a:rPr>
              <a:t>GCGC</a:t>
            </a:r>
            <a:r>
              <a:rPr lang="es-ES" dirty="0">
                <a:solidFill>
                  <a:srgbClr val="0070C0"/>
                </a:solidFill>
              </a:rPr>
              <a:t>TATCAT</a:t>
            </a:r>
          </a:p>
          <a:p>
            <a:pPr marL="0" indent="0">
              <a:buNone/>
            </a:pPr>
            <a:r>
              <a:rPr lang="es-ES" dirty="0"/>
              <a:t>&gt;</a:t>
            </a:r>
            <a:r>
              <a:rPr lang="es-ES" dirty="0" err="1"/>
              <a:t>Species</a:t>
            </a:r>
            <a:r>
              <a:rPr lang="es-ES" dirty="0"/>
              <a:t> 2</a:t>
            </a:r>
          </a:p>
          <a:p>
            <a:pPr marL="0" indent="0">
              <a:buNone/>
            </a:pPr>
            <a:r>
              <a:rPr lang="es-ES" dirty="0">
                <a:solidFill>
                  <a:srgbClr val="FF0000"/>
                </a:solidFill>
              </a:rPr>
              <a:t>ATTCA</a:t>
            </a:r>
            <a:r>
              <a:rPr lang="es-ES" dirty="0">
                <a:solidFill>
                  <a:srgbClr val="00B050"/>
                </a:solidFill>
              </a:rPr>
              <a:t>GCGG</a:t>
            </a:r>
            <a:r>
              <a:rPr lang="es-ES" dirty="0">
                <a:solidFill>
                  <a:srgbClr val="0070C0"/>
                </a:solidFill>
              </a:rPr>
              <a:t>TAAC</a:t>
            </a:r>
            <a:endParaRPr lang="es-ES" dirty="0">
              <a:solidFill>
                <a:srgbClr val="FF0000"/>
              </a:solidFill>
            </a:endParaRPr>
          </a:p>
          <a:p>
            <a:pPr marL="0" indent="0">
              <a:buNone/>
            </a:pPr>
            <a:r>
              <a:rPr lang="es-ES" dirty="0"/>
              <a:t>&gt;</a:t>
            </a:r>
            <a:r>
              <a:rPr lang="es-ES" dirty="0" err="1"/>
              <a:t>Species</a:t>
            </a:r>
            <a:r>
              <a:rPr lang="es-ES" dirty="0"/>
              <a:t> 3</a:t>
            </a:r>
          </a:p>
          <a:p>
            <a:pPr marL="0" indent="0">
              <a:buNone/>
            </a:pPr>
            <a:r>
              <a:rPr lang="es-ES" dirty="0">
                <a:solidFill>
                  <a:srgbClr val="FF0000"/>
                </a:solidFill>
              </a:rPr>
              <a:t>GATT</a:t>
            </a:r>
            <a:r>
              <a:rPr lang="es-ES" dirty="0">
                <a:solidFill>
                  <a:srgbClr val="00B050"/>
                </a:solidFill>
              </a:rPr>
              <a:t>GCC</a:t>
            </a:r>
            <a:r>
              <a:rPr lang="es-ES" dirty="0">
                <a:solidFill>
                  <a:srgbClr val="0070C0"/>
                </a:solidFill>
              </a:rPr>
              <a:t>TATC</a:t>
            </a:r>
            <a:endParaRPr lang="es-ES" dirty="0">
              <a:solidFill>
                <a:srgbClr val="FF0000"/>
              </a:solidFill>
            </a:endParaRPr>
          </a:p>
          <a:p>
            <a:pPr marL="0" indent="0">
              <a:buNone/>
            </a:pPr>
            <a:endParaRPr lang="es-ES" dirty="0">
              <a:solidFill>
                <a:srgbClr val="FF0000"/>
              </a:solidFill>
            </a:endParaRPr>
          </a:p>
        </p:txBody>
      </p:sp>
    </p:spTree>
    <p:extLst>
      <p:ext uri="{BB962C8B-B14F-4D97-AF65-F5344CB8AC3E}">
        <p14:creationId xmlns:p14="http://schemas.microsoft.com/office/powerpoint/2010/main" val="2005793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2. Alignments</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276329" y="1288406"/>
            <a:ext cx="4219471" cy="2785623"/>
          </a:xfrm>
        </p:spPr>
      </p:pic>
      <p:pic>
        <p:nvPicPr>
          <p:cNvPr id="9" name="Marcador de contenido 8">
            <a:extLst>
              <a:ext uri="{FF2B5EF4-FFF2-40B4-BE49-F238E27FC236}">
                <a16:creationId xmlns="" xmlns:a16="http://schemas.microsoft.com/office/drawing/2014/main" id="{74CCEF89-6BCD-4E54-B40D-A415E46F47F7}"/>
              </a:ext>
            </a:extLst>
          </p:cNvPr>
          <p:cNvPicPr>
            <a:picLocks noGrp="1" noChangeAspect="1"/>
          </p:cNvPicPr>
          <p:nvPr>
            <p:ph sz="half" idx="2"/>
          </p:nvPr>
        </p:nvPicPr>
        <p:blipFill>
          <a:blip r:embed="rId4"/>
          <a:stretch>
            <a:fillRect/>
          </a:stretch>
        </p:blipFill>
        <p:spPr>
          <a:xfrm>
            <a:off x="4648202" y="2454729"/>
            <a:ext cx="4375325" cy="3051768"/>
          </a:xfrm>
        </p:spPr>
      </p:pic>
      <p:sp>
        <p:nvSpPr>
          <p:cNvPr id="5" name="Elipse 4">
            <a:extLst>
              <a:ext uri="{FF2B5EF4-FFF2-40B4-BE49-F238E27FC236}">
                <a16:creationId xmlns="" xmlns:a16="http://schemas.microsoft.com/office/drawing/2014/main" id="{19E87B84-592D-40A7-9958-B9798F7702FC}"/>
              </a:ext>
            </a:extLst>
          </p:cNvPr>
          <p:cNvSpPr/>
          <p:nvPr/>
        </p:nvSpPr>
        <p:spPr>
          <a:xfrm>
            <a:off x="351692" y="1600059"/>
            <a:ext cx="251209" cy="258745"/>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
        <p:nvSpPr>
          <p:cNvPr id="7" name="Flecha: a la derecha 6">
            <a:extLst>
              <a:ext uri="{FF2B5EF4-FFF2-40B4-BE49-F238E27FC236}">
                <a16:creationId xmlns="" xmlns:a16="http://schemas.microsoft.com/office/drawing/2014/main" id="{FEE97D3E-0F39-4F52-AD8F-C2230B5FDFC7}"/>
              </a:ext>
            </a:extLst>
          </p:cNvPr>
          <p:cNvSpPr/>
          <p:nvPr/>
        </p:nvSpPr>
        <p:spPr>
          <a:xfrm>
            <a:off x="61127" y="1810931"/>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ector: angular 15">
            <a:extLst>
              <a:ext uri="{FF2B5EF4-FFF2-40B4-BE49-F238E27FC236}">
                <a16:creationId xmlns="" xmlns:a16="http://schemas.microsoft.com/office/drawing/2014/main" id="{604B2531-00CF-4A86-90B4-399A3D19D927}"/>
              </a:ext>
            </a:extLst>
          </p:cNvPr>
          <p:cNvCxnSpPr/>
          <p:nvPr/>
        </p:nvCxnSpPr>
        <p:spPr>
          <a:xfrm>
            <a:off x="3918858" y="3155182"/>
            <a:ext cx="1316334" cy="7536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2757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2. Alignments</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389188" y="1288406"/>
            <a:ext cx="3993752" cy="2785623"/>
          </a:xfrm>
        </p:spPr>
      </p:pic>
      <p:pic>
        <p:nvPicPr>
          <p:cNvPr id="9" name="Marcador de contenido 8">
            <a:extLst>
              <a:ext uri="{FF2B5EF4-FFF2-40B4-BE49-F238E27FC236}">
                <a16:creationId xmlns="" xmlns:a16="http://schemas.microsoft.com/office/drawing/2014/main" id="{74CCEF89-6BCD-4E54-B40D-A415E46F47F7}"/>
              </a:ext>
            </a:extLst>
          </p:cNvPr>
          <p:cNvPicPr>
            <a:picLocks noGrp="1" noChangeAspect="1"/>
          </p:cNvPicPr>
          <p:nvPr>
            <p:ph sz="half" idx="2"/>
          </p:nvPr>
        </p:nvPicPr>
        <p:blipFill>
          <a:blip r:embed="rId4"/>
          <a:stretch>
            <a:fillRect/>
          </a:stretch>
        </p:blipFill>
        <p:spPr>
          <a:xfrm>
            <a:off x="4648202" y="2454729"/>
            <a:ext cx="4375324" cy="3051768"/>
          </a:xfrm>
        </p:spPr>
      </p:pic>
      <p:sp>
        <p:nvSpPr>
          <p:cNvPr id="7" name="Flecha: a la derecha 6">
            <a:extLst>
              <a:ext uri="{FF2B5EF4-FFF2-40B4-BE49-F238E27FC236}">
                <a16:creationId xmlns="" xmlns:a16="http://schemas.microsoft.com/office/drawing/2014/main" id="{FEE97D3E-0F39-4F52-AD8F-C2230B5FDFC7}"/>
              </a:ext>
            </a:extLst>
          </p:cNvPr>
          <p:cNvSpPr/>
          <p:nvPr/>
        </p:nvSpPr>
        <p:spPr>
          <a:xfrm>
            <a:off x="734367" y="1417638"/>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ector: angular 15">
            <a:extLst>
              <a:ext uri="{FF2B5EF4-FFF2-40B4-BE49-F238E27FC236}">
                <a16:creationId xmlns="" xmlns:a16="http://schemas.microsoft.com/office/drawing/2014/main" id="{604B2531-00CF-4A86-90B4-399A3D19D927}"/>
              </a:ext>
            </a:extLst>
          </p:cNvPr>
          <p:cNvCxnSpPr/>
          <p:nvPr/>
        </p:nvCxnSpPr>
        <p:spPr>
          <a:xfrm>
            <a:off x="3867452" y="3155182"/>
            <a:ext cx="1316334" cy="7536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26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2. Alignments</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389188" y="1600200"/>
            <a:ext cx="3993752" cy="2785622"/>
          </a:xfrm>
        </p:spPr>
      </p:pic>
      <p:sp>
        <p:nvSpPr>
          <p:cNvPr id="4" name="Marcador de contenido 3">
            <a:extLst>
              <a:ext uri="{FF2B5EF4-FFF2-40B4-BE49-F238E27FC236}">
                <a16:creationId xmlns="" xmlns:a16="http://schemas.microsoft.com/office/drawing/2014/main" id="{164EC7E1-DFBD-44D6-86FE-C0726E793B8D}"/>
              </a:ext>
            </a:extLst>
          </p:cNvPr>
          <p:cNvSpPr>
            <a:spLocks noGrp="1"/>
          </p:cNvSpPr>
          <p:nvPr>
            <p:ph sz="half" idx="2"/>
          </p:nvPr>
        </p:nvSpPr>
        <p:spPr/>
        <p:txBody>
          <a:bodyPr/>
          <a:lstStyle/>
          <a:p>
            <a:pPr marL="0" indent="0" algn="r">
              <a:buNone/>
            </a:pPr>
            <a:r>
              <a:rPr lang="es-ES" dirty="0">
                <a:solidFill>
                  <a:srgbClr val="FF0000"/>
                </a:solidFill>
              </a:rPr>
              <a:t>Gene1</a:t>
            </a:r>
            <a:r>
              <a:rPr lang="es-ES" dirty="0">
                <a:solidFill>
                  <a:srgbClr val="00B050"/>
                </a:solidFill>
              </a:rPr>
              <a:t> Gene2</a:t>
            </a:r>
            <a:r>
              <a:rPr lang="es-ES" dirty="0">
                <a:solidFill>
                  <a:srgbClr val="0070C0"/>
                </a:solidFill>
              </a:rPr>
              <a:t> Gene3</a:t>
            </a:r>
          </a:p>
          <a:p>
            <a:pPr marL="0" indent="0">
              <a:buNone/>
            </a:pPr>
            <a:r>
              <a:rPr lang="es-ES" dirty="0"/>
              <a:t>Fasta </a:t>
            </a:r>
            <a:r>
              <a:rPr lang="es-ES" dirty="0" err="1"/>
              <a:t>aligned</a:t>
            </a:r>
            <a:r>
              <a:rPr lang="es-ES" dirty="0"/>
              <a:t> file:</a:t>
            </a:r>
          </a:p>
          <a:p>
            <a:pPr marL="0" indent="0">
              <a:buNone/>
            </a:pPr>
            <a:r>
              <a:rPr lang="es-ES" dirty="0"/>
              <a:t>&gt;</a:t>
            </a:r>
            <a:r>
              <a:rPr lang="es-ES" dirty="0" err="1"/>
              <a:t>Species</a:t>
            </a:r>
            <a:r>
              <a:rPr lang="es-ES" dirty="0"/>
              <a:t> 1</a:t>
            </a:r>
          </a:p>
          <a:p>
            <a:pPr marL="0" indent="0">
              <a:buNone/>
            </a:pPr>
            <a:r>
              <a:rPr lang="es-ES" dirty="0">
                <a:solidFill>
                  <a:srgbClr val="FF0000"/>
                </a:solidFill>
              </a:rPr>
              <a:t>-ATTC-</a:t>
            </a:r>
            <a:r>
              <a:rPr lang="es-ES" dirty="0">
                <a:solidFill>
                  <a:srgbClr val="00B050"/>
                </a:solidFill>
              </a:rPr>
              <a:t>GCGC</a:t>
            </a:r>
            <a:r>
              <a:rPr lang="es-ES" dirty="0">
                <a:solidFill>
                  <a:srgbClr val="0070C0"/>
                </a:solidFill>
              </a:rPr>
              <a:t>TATCAT</a:t>
            </a:r>
          </a:p>
          <a:p>
            <a:pPr marL="0" indent="0">
              <a:buNone/>
            </a:pPr>
            <a:r>
              <a:rPr lang="es-ES" dirty="0"/>
              <a:t>&gt;</a:t>
            </a:r>
            <a:r>
              <a:rPr lang="es-ES" dirty="0" err="1"/>
              <a:t>Species</a:t>
            </a:r>
            <a:r>
              <a:rPr lang="es-ES" dirty="0"/>
              <a:t> 2</a:t>
            </a:r>
          </a:p>
          <a:p>
            <a:pPr marL="0" indent="0">
              <a:buNone/>
            </a:pPr>
            <a:r>
              <a:rPr lang="es-ES" dirty="0">
                <a:solidFill>
                  <a:srgbClr val="FF0000"/>
                </a:solidFill>
              </a:rPr>
              <a:t>-ATTCA</a:t>
            </a:r>
            <a:r>
              <a:rPr lang="es-ES" dirty="0">
                <a:solidFill>
                  <a:srgbClr val="00B050"/>
                </a:solidFill>
              </a:rPr>
              <a:t>GCGG</a:t>
            </a:r>
            <a:r>
              <a:rPr lang="es-ES" dirty="0">
                <a:solidFill>
                  <a:srgbClr val="0070C0"/>
                </a:solidFill>
              </a:rPr>
              <a:t>TAAC--</a:t>
            </a:r>
            <a:endParaRPr lang="es-ES" dirty="0">
              <a:solidFill>
                <a:srgbClr val="FF0000"/>
              </a:solidFill>
            </a:endParaRPr>
          </a:p>
          <a:p>
            <a:pPr marL="0" indent="0">
              <a:buNone/>
            </a:pPr>
            <a:r>
              <a:rPr lang="es-ES" dirty="0"/>
              <a:t>&gt;</a:t>
            </a:r>
            <a:r>
              <a:rPr lang="es-ES" dirty="0" err="1"/>
              <a:t>Species</a:t>
            </a:r>
            <a:r>
              <a:rPr lang="es-ES" dirty="0"/>
              <a:t> 3</a:t>
            </a:r>
          </a:p>
          <a:p>
            <a:pPr marL="0" indent="0">
              <a:buNone/>
            </a:pPr>
            <a:r>
              <a:rPr lang="es-ES" dirty="0">
                <a:solidFill>
                  <a:srgbClr val="FF0000"/>
                </a:solidFill>
              </a:rPr>
              <a:t>GATT--</a:t>
            </a:r>
            <a:r>
              <a:rPr lang="es-ES" dirty="0">
                <a:solidFill>
                  <a:srgbClr val="00B050"/>
                </a:solidFill>
              </a:rPr>
              <a:t>GCC-</a:t>
            </a:r>
            <a:r>
              <a:rPr lang="es-ES" dirty="0">
                <a:solidFill>
                  <a:srgbClr val="0070C0"/>
                </a:solidFill>
              </a:rPr>
              <a:t>TATC--</a:t>
            </a:r>
            <a:endParaRPr lang="en-GB" dirty="0"/>
          </a:p>
        </p:txBody>
      </p:sp>
      <p:sp>
        <p:nvSpPr>
          <p:cNvPr id="5" name="CuadroTexto 4">
            <a:extLst>
              <a:ext uri="{FF2B5EF4-FFF2-40B4-BE49-F238E27FC236}">
                <a16:creationId xmlns="" xmlns:a16="http://schemas.microsoft.com/office/drawing/2014/main" id="{B00BE2AF-F954-48A3-AA53-2C4C172BC8B6}"/>
              </a:ext>
            </a:extLst>
          </p:cNvPr>
          <p:cNvSpPr txBox="1"/>
          <p:nvPr/>
        </p:nvSpPr>
        <p:spPr>
          <a:xfrm>
            <a:off x="389188" y="4732774"/>
            <a:ext cx="3993752" cy="923330"/>
          </a:xfrm>
          <a:prstGeom prst="rect">
            <a:avLst/>
          </a:prstGeom>
          <a:noFill/>
        </p:spPr>
        <p:txBody>
          <a:bodyPr wrap="square" rtlCol="0">
            <a:spAutoFit/>
          </a:bodyPr>
          <a:lstStyle/>
          <a:p>
            <a:r>
              <a:rPr lang="en-GB" dirty="0"/>
              <a:t>We can now save the alignment, it will be used for the phylogenetic analysis. It is recommended to use </a:t>
            </a:r>
            <a:r>
              <a:rPr lang="en-GB" dirty="0" err="1"/>
              <a:t>fasta</a:t>
            </a:r>
            <a:r>
              <a:rPr lang="en-GB" dirty="0"/>
              <a:t> format.</a:t>
            </a:r>
          </a:p>
        </p:txBody>
      </p:sp>
    </p:spTree>
    <p:extLst>
      <p:ext uri="{BB962C8B-B14F-4D97-AF65-F5344CB8AC3E}">
        <p14:creationId xmlns:p14="http://schemas.microsoft.com/office/powerpoint/2010/main" val="418426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2. Alignments</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457200" y="2110696"/>
            <a:ext cx="3993752" cy="2636607"/>
          </a:xfrm>
        </p:spPr>
      </p:pic>
      <p:sp>
        <p:nvSpPr>
          <p:cNvPr id="4" name="Marcador de contenido 3">
            <a:extLst>
              <a:ext uri="{FF2B5EF4-FFF2-40B4-BE49-F238E27FC236}">
                <a16:creationId xmlns="" xmlns:a16="http://schemas.microsoft.com/office/drawing/2014/main" id="{164EC7E1-DFBD-44D6-86FE-C0726E793B8D}"/>
              </a:ext>
            </a:extLst>
          </p:cNvPr>
          <p:cNvSpPr>
            <a:spLocks noGrp="1"/>
          </p:cNvSpPr>
          <p:nvPr>
            <p:ph sz="half" idx="2"/>
          </p:nvPr>
        </p:nvSpPr>
        <p:spPr>
          <a:xfrm>
            <a:off x="4611073" y="1916722"/>
            <a:ext cx="4038600" cy="4525963"/>
          </a:xfrm>
        </p:spPr>
        <p:txBody>
          <a:bodyPr/>
          <a:lstStyle/>
          <a:p>
            <a:r>
              <a:rPr lang="en-GB" dirty="0"/>
              <a:t>Load our aligned sequences in the main screen.</a:t>
            </a:r>
          </a:p>
          <a:p>
            <a:r>
              <a:rPr lang="en-GB" dirty="0"/>
              <a:t>Can be used for other programs.</a:t>
            </a:r>
          </a:p>
          <a:p>
            <a:r>
              <a:rPr lang="en-GB" dirty="0"/>
              <a:t>For </a:t>
            </a:r>
            <a:r>
              <a:rPr lang="en-GB" dirty="0" err="1"/>
              <a:t>fasta</a:t>
            </a:r>
            <a:r>
              <a:rPr lang="en-GB" dirty="0"/>
              <a:t> files we select “</a:t>
            </a:r>
            <a:r>
              <a:rPr lang="en-GB" dirty="0" err="1"/>
              <a:t>Analyze</a:t>
            </a:r>
            <a:r>
              <a:rPr lang="en-GB" dirty="0"/>
              <a:t>”</a:t>
            </a:r>
          </a:p>
          <a:p>
            <a:pPr marL="0" indent="0">
              <a:buNone/>
            </a:pPr>
            <a:endParaRPr lang="en-GB" dirty="0"/>
          </a:p>
          <a:p>
            <a:pPr marL="0" indent="0">
              <a:buNone/>
            </a:pPr>
            <a:endParaRPr lang="en-GB" dirty="0"/>
          </a:p>
        </p:txBody>
      </p:sp>
      <p:sp>
        <p:nvSpPr>
          <p:cNvPr id="7" name="Elipse 6">
            <a:extLst>
              <a:ext uri="{FF2B5EF4-FFF2-40B4-BE49-F238E27FC236}">
                <a16:creationId xmlns="" xmlns:a16="http://schemas.microsoft.com/office/drawing/2014/main" id="{64475BFC-4D87-4260-AE8C-77A27E57DC73}"/>
              </a:ext>
            </a:extLst>
          </p:cNvPr>
          <p:cNvSpPr/>
          <p:nvPr/>
        </p:nvSpPr>
        <p:spPr>
          <a:xfrm>
            <a:off x="854109" y="2393879"/>
            <a:ext cx="251209" cy="258745"/>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
        <p:nvSpPr>
          <p:cNvPr id="8" name="Flecha: a la derecha 7">
            <a:extLst>
              <a:ext uri="{FF2B5EF4-FFF2-40B4-BE49-F238E27FC236}">
                <a16:creationId xmlns="" xmlns:a16="http://schemas.microsoft.com/office/drawing/2014/main" id="{B58AB0BC-6999-42FB-93B6-20854DD0AD2A}"/>
              </a:ext>
            </a:extLst>
          </p:cNvPr>
          <p:cNvSpPr/>
          <p:nvPr/>
        </p:nvSpPr>
        <p:spPr>
          <a:xfrm>
            <a:off x="617321" y="2592000"/>
            <a:ext cx="276329" cy="2592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913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a:t>
            </a:r>
            <a:r>
              <a:rPr lang="en-GB" dirty="0" err="1">
                <a:solidFill>
                  <a:srgbClr val="008000"/>
                </a:solidFill>
              </a:rPr>
              <a:t>Neighbor</a:t>
            </a:r>
            <a:r>
              <a:rPr lang="en-GB" dirty="0">
                <a:solidFill>
                  <a:srgbClr val="008000"/>
                </a:solidFill>
              </a:rPr>
              <a:t> Joining</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Properties</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a:bodyPr>
          <a:lstStyle/>
          <a:p>
            <a:r>
              <a:rPr lang="en-GB" dirty="0"/>
              <a:t>It is a clustering algorithm, i.e. it is just joining similar species together.</a:t>
            </a:r>
          </a:p>
          <a:p>
            <a:r>
              <a:rPr lang="en-GB" dirty="0"/>
              <a:t>Relies on evolutionary distance.</a:t>
            </a:r>
          </a:p>
          <a:p>
            <a:r>
              <a:rPr lang="en-GB" dirty="0"/>
              <a:t>Extremely fast.</a:t>
            </a:r>
          </a:p>
          <a:p>
            <a:r>
              <a:rPr lang="en-GB" dirty="0"/>
              <a:t>Not as reliable or accurate as the other methods.</a:t>
            </a:r>
          </a:p>
          <a:p>
            <a:endParaRPr lang="en-GB" dirty="0"/>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Uses</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a:bodyPr>
          <a:lstStyle/>
          <a:p>
            <a:r>
              <a:rPr lang="en-GB" dirty="0"/>
              <a:t>Used to make very fast trees, usually for other methods that require a starting tree.</a:t>
            </a:r>
          </a:p>
          <a:p>
            <a:r>
              <a:rPr lang="en-GB" dirty="0"/>
              <a:t>Still used in some cases like outbreaks when we need a tree as soon as possible even if it is not accurate.</a:t>
            </a:r>
          </a:p>
        </p:txBody>
      </p:sp>
    </p:spTree>
    <p:extLst>
      <p:ext uri="{BB962C8B-B14F-4D97-AF65-F5344CB8AC3E}">
        <p14:creationId xmlns:p14="http://schemas.microsoft.com/office/powerpoint/2010/main" val="64429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3. </a:t>
            </a:r>
            <a:r>
              <a:rPr lang="en-GB" dirty="0" err="1">
                <a:solidFill>
                  <a:srgbClr val="008000"/>
                </a:solidFill>
              </a:rPr>
              <a:t>Neighbor</a:t>
            </a:r>
            <a:r>
              <a:rPr lang="en-GB" dirty="0">
                <a:solidFill>
                  <a:srgbClr val="008000"/>
                </a:solidFill>
              </a:rPr>
              <a:t> Joining</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388800" y="1332000"/>
            <a:ext cx="5028330" cy="3319618"/>
          </a:xfrm>
        </p:spPr>
      </p:pic>
      <p:pic>
        <p:nvPicPr>
          <p:cNvPr id="9" name="Marcador de contenido 8">
            <a:extLst>
              <a:ext uri="{FF2B5EF4-FFF2-40B4-BE49-F238E27FC236}">
                <a16:creationId xmlns="" xmlns:a16="http://schemas.microsoft.com/office/drawing/2014/main" id="{74CCEF89-6BCD-4E54-B40D-A415E46F47F7}"/>
              </a:ext>
            </a:extLst>
          </p:cNvPr>
          <p:cNvPicPr>
            <a:picLocks noGrp="1" noChangeAspect="1"/>
          </p:cNvPicPr>
          <p:nvPr>
            <p:ph sz="half" idx="2"/>
          </p:nvPr>
        </p:nvPicPr>
        <p:blipFill>
          <a:blip r:embed="rId4"/>
          <a:stretch>
            <a:fillRect/>
          </a:stretch>
        </p:blipFill>
        <p:spPr>
          <a:xfrm>
            <a:off x="5862016" y="2058896"/>
            <a:ext cx="2892796" cy="3708858"/>
          </a:xfrm>
        </p:spPr>
      </p:pic>
      <p:sp>
        <p:nvSpPr>
          <p:cNvPr id="7" name="Flecha: a la derecha 6">
            <a:extLst>
              <a:ext uri="{FF2B5EF4-FFF2-40B4-BE49-F238E27FC236}">
                <a16:creationId xmlns="" xmlns:a16="http://schemas.microsoft.com/office/drawing/2014/main" id="{FEE97D3E-0F39-4F52-AD8F-C2230B5FDFC7}"/>
              </a:ext>
            </a:extLst>
          </p:cNvPr>
          <p:cNvSpPr/>
          <p:nvPr/>
        </p:nvSpPr>
        <p:spPr>
          <a:xfrm>
            <a:off x="2265904" y="2125507"/>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ector: angular 15">
            <a:extLst>
              <a:ext uri="{FF2B5EF4-FFF2-40B4-BE49-F238E27FC236}">
                <a16:creationId xmlns="" xmlns:a16="http://schemas.microsoft.com/office/drawing/2014/main" id="{604B2531-00CF-4A86-90B4-399A3D19D927}"/>
              </a:ext>
            </a:extLst>
          </p:cNvPr>
          <p:cNvCxnSpPr/>
          <p:nvPr/>
        </p:nvCxnSpPr>
        <p:spPr>
          <a:xfrm>
            <a:off x="4873453" y="3531995"/>
            <a:ext cx="1316334" cy="7536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Elipse 7">
            <a:extLst>
              <a:ext uri="{FF2B5EF4-FFF2-40B4-BE49-F238E27FC236}">
                <a16:creationId xmlns="" xmlns:a16="http://schemas.microsoft.com/office/drawing/2014/main" id="{0DA987B6-88DF-41F0-A229-702A31195B35}"/>
              </a:ext>
            </a:extLst>
          </p:cNvPr>
          <p:cNvSpPr/>
          <p:nvPr/>
        </p:nvSpPr>
        <p:spPr>
          <a:xfrm>
            <a:off x="2542233" y="1728000"/>
            <a:ext cx="251209" cy="258745"/>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
        <p:nvSpPr>
          <p:cNvPr id="10" name="Flecha: a la derecha 9">
            <a:extLst>
              <a:ext uri="{FF2B5EF4-FFF2-40B4-BE49-F238E27FC236}">
                <a16:creationId xmlns="" xmlns:a16="http://schemas.microsoft.com/office/drawing/2014/main" id="{0A7697F4-42C4-410D-A5C2-34BC450FDD35}"/>
              </a:ext>
            </a:extLst>
          </p:cNvPr>
          <p:cNvSpPr/>
          <p:nvPr/>
        </p:nvSpPr>
        <p:spPr>
          <a:xfrm>
            <a:off x="6051622" y="3402622"/>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uadroTexto 2">
            <a:extLst>
              <a:ext uri="{FF2B5EF4-FFF2-40B4-BE49-F238E27FC236}">
                <a16:creationId xmlns="" xmlns:a16="http://schemas.microsoft.com/office/drawing/2014/main" id="{030FF5BB-B64B-4290-8AF3-AA56E2356CE9}"/>
              </a:ext>
            </a:extLst>
          </p:cNvPr>
          <p:cNvSpPr txBox="1"/>
          <p:nvPr/>
        </p:nvSpPr>
        <p:spPr>
          <a:xfrm>
            <a:off x="388800" y="4873451"/>
            <a:ext cx="5028330" cy="646331"/>
          </a:xfrm>
          <a:prstGeom prst="rect">
            <a:avLst/>
          </a:prstGeom>
          <a:noFill/>
        </p:spPr>
        <p:txBody>
          <a:bodyPr wrap="square" rtlCol="0">
            <a:spAutoFit/>
          </a:bodyPr>
          <a:lstStyle/>
          <a:p>
            <a:r>
              <a:rPr lang="en-GB" dirty="0"/>
              <a:t>Substitutions type should be the type of our sequence (Nucleotide or </a:t>
            </a:r>
            <a:r>
              <a:rPr lang="en-GB" dirty="0" err="1"/>
              <a:t>AminoAcid</a:t>
            </a:r>
            <a:r>
              <a:rPr lang="en-GB" dirty="0"/>
              <a:t>)</a:t>
            </a:r>
          </a:p>
        </p:txBody>
      </p:sp>
    </p:spTree>
    <p:extLst>
      <p:ext uri="{BB962C8B-B14F-4D97-AF65-F5344CB8AC3E}">
        <p14:creationId xmlns:p14="http://schemas.microsoft.com/office/powerpoint/2010/main" val="55623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5-15 at 15.35.50.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510175" y="528119"/>
            <a:ext cx="6149259" cy="5488264"/>
          </a:xfrm>
          <a:prstGeom prst="rect">
            <a:avLst/>
          </a:prstGeom>
        </p:spPr>
      </p:pic>
      <p:sp>
        <p:nvSpPr>
          <p:cNvPr id="2" name="Title 1"/>
          <p:cNvSpPr>
            <a:spLocks noGrp="1"/>
          </p:cNvSpPr>
          <p:nvPr>
            <p:ph type="ctrTitle"/>
          </p:nvPr>
        </p:nvSpPr>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000" b="1" spc="50" dirty="0">
                <a:ln w="11430"/>
                <a:solidFill>
                  <a:srgbClr val="000000"/>
                </a:solidFill>
                <a:effectLst>
                  <a:outerShdw blurRad="76200" dist="50800" dir="5400000" algn="tl" rotWithShape="0">
                    <a:srgbClr val="000000">
                      <a:alpha val="65000"/>
                    </a:srgbClr>
                  </a:outerShdw>
                </a:effectLst>
              </a:rPr>
              <a:t>P(egs) </a:t>
            </a:r>
            <a:r>
              <a:rPr lang="en-US" sz="5500" b="1" i="1" u="sng" spc="50" dirty="0">
                <a:ln w="11430"/>
                <a:solidFill>
                  <a:srgbClr val="660066"/>
                </a:solidFill>
                <a:effectLst>
                  <a:outerShdw blurRad="76200" dist="50800" dir="5400000" algn="tl" rotWithShape="0">
                    <a:srgbClr val="000000">
                      <a:alpha val="65000"/>
                    </a:srgbClr>
                  </a:outerShdw>
                </a:effectLst>
              </a:rPr>
              <a:t>bioinformatics</a:t>
            </a:r>
            <a:r>
              <a:rPr lang="en-US" sz="5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5000" b="1" spc="50" dirty="0">
                <a:ln w="11430"/>
                <a:solidFill>
                  <a:srgbClr val="000000"/>
                </a:solidFill>
                <a:effectLst>
                  <a:outerShdw blurRad="76200" dist="50800" dir="5400000" algn="tl" rotWithShape="0">
                    <a:srgbClr val="000000">
                      <a:alpha val="65000"/>
                    </a:srgbClr>
                  </a:outerShdw>
                </a:effectLst>
              </a:rPr>
              <a:t>for Postgrads</a:t>
            </a:r>
          </a:p>
        </p:txBody>
      </p:sp>
      <p:sp>
        <p:nvSpPr>
          <p:cNvPr id="3" name="Subtitle 2"/>
          <p:cNvSpPr>
            <a:spLocks noGrp="1"/>
          </p:cNvSpPr>
          <p:nvPr>
            <p:ph type="subTitle" idx="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solidFill>
                  <a:schemeClr val="tx1"/>
                </a:solidFill>
                <a:effectLst>
                  <a:outerShdw blurRad="76200" dist="50800" dir="5400000" algn="tl" rotWithShape="0">
                    <a:srgbClr val="000000">
                      <a:alpha val="65000"/>
                    </a:srgbClr>
                  </a:outerShdw>
                </a:effectLst>
              </a:rPr>
              <a:t>Postgraduate Evolution and Genomic Science Lecture series.</a:t>
            </a:r>
          </a:p>
        </p:txBody>
      </p:sp>
    </p:spTree>
    <p:extLst>
      <p:ext uri="{BB962C8B-B14F-4D97-AF65-F5344CB8AC3E}">
        <p14:creationId xmlns:p14="http://schemas.microsoft.com/office/powerpoint/2010/main" val="14716553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Maximum Parsimony</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Properties</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a:bodyPr>
          <a:lstStyle/>
          <a:p>
            <a:r>
              <a:rPr lang="en-GB" dirty="0"/>
              <a:t>It is based on </a:t>
            </a:r>
            <a:r>
              <a:rPr lang="es-ES" b="1" dirty="0" err="1"/>
              <a:t>Ockham's</a:t>
            </a:r>
            <a:r>
              <a:rPr lang="es-ES" b="1" dirty="0"/>
              <a:t> </a:t>
            </a:r>
            <a:r>
              <a:rPr lang="es-ES" b="1" dirty="0" err="1"/>
              <a:t>razor</a:t>
            </a:r>
            <a:r>
              <a:rPr lang="en-GB" dirty="0"/>
              <a:t>, i.e. the simplest tree (with the least amount of mutations) is the best one.</a:t>
            </a:r>
          </a:p>
          <a:p>
            <a:r>
              <a:rPr lang="en-GB" dirty="0"/>
              <a:t>Fast.</a:t>
            </a:r>
          </a:p>
          <a:p>
            <a:r>
              <a:rPr lang="en-GB" dirty="0"/>
              <a:t>Can be used for exhaustive search.</a:t>
            </a:r>
          </a:p>
          <a:p>
            <a:r>
              <a:rPr lang="en-GB" dirty="0"/>
              <a:t>It is more accurate and but it is not statistically robust.</a:t>
            </a:r>
          </a:p>
          <a:p>
            <a:endParaRPr lang="en-GB" dirty="0"/>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Uses</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a:bodyPr>
          <a:lstStyle/>
          <a:p>
            <a:r>
              <a:rPr lang="en-GB" dirty="0"/>
              <a:t>Can be used to make trees of closely related species. Its accuracy decreases the more distant the species are.</a:t>
            </a:r>
          </a:p>
          <a:p>
            <a:r>
              <a:rPr lang="en-GB" dirty="0"/>
              <a:t>It has fallen out of grace in molecular biology but is still widely used with morphological data.</a:t>
            </a:r>
          </a:p>
        </p:txBody>
      </p:sp>
    </p:spTree>
    <p:extLst>
      <p:ext uri="{BB962C8B-B14F-4D97-AF65-F5344CB8AC3E}">
        <p14:creationId xmlns:p14="http://schemas.microsoft.com/office/powerpoint/2010/main" val="2427101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459B19FE-00BF-4FD0-9235-201CCFA04C1C}"/>
              </a:ext>
            </a:extLst>
          </p:cNvPr>
          <p:cNvSpPr>
            <a:spLocks noGrp="1"/>
          </p:cNvSpPr>
          <p:nvPr>
            <p:ph type="title"/>
          </p:nvPr>
        </p:nvSpPr>
        <p:spPr/>
        <p:txBody>
          <a:bodyPr/>
          <a:lstStyle/>
          <a:p>
            <a:r>
              <a:rPr lang="en-GB" dirty="0">
                <a:solidFill>
                  <a:srgbClr val="008000"/>
                </a:solidFill>
              </a:rPr>
              <a:t>3. Maximum Parsimony</a:t>
            </a:r>
            <a:endParaRPr lang="en-GB" dirty="0"/>
          </a:p>
        </p:txBody>
      </p:sp>
      <p:pic>
        <p:nvPicPr>
          <p:cNvPr id="12" name="Marcador de contenido 11">
            <a:extLst>
              <a:ext uri="{FF2B5EF4-FFF2-40B4-BE49-F238E27FC236}">
                <a16:creationId xmlns="" xmlns:a16="http://schemas.microsoft.com/office/drawing/2014/main" id="{433F5138-7FC2-454A-A0FD-274AA63BE7FE}"/>
              </a:ext>
            </a:extLst>
          </p:cNvPr>
          <p:cNvPicPr>
            <a:picLocks noGrp="1" noChangeAspect="1"/>
          </p:cNvPicPr>
          <p:nvPr>
            <p:ph idx="1"/>
          </p:nvPr>
        </p:nvPicPr>
        <p:blipFill>
          <a:blip r:embed="rId2"/>
          <a:stretch>
            <a:fillRect/>
          </a:stretch>
        </p:blipFill>
        <p:spPr>
          <a:xfrm>
            <a:off x="160773" y="2056981"/>
            <a:ext cx="8822453" cy="3121301"/>
          </a:xfrm>
        </p:spPr>
      </p:pic>
    </p:spTree>
    <p:extLst>
      <p:ext uri="{BB962C8B-B14F-4D97-AF65-F5344CB8AC3E}">
        <p14:creationId xmlns:p14="http://schemas.microsoft.com/office/powerpoint/2010/main" val="374192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3. Maximum Parsimony</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388800" y="1332000"/>
            <a:ext cx="5028329" cy="3319618"/>
          </a:xfrm>
        </p:spPr>
      </p:pic>
      <p:pic>
        <p:nvPicPr>
          <p:cNvPr id="9" name="Marcador de contenido 8">
            <a:extLst>
              <a:ext uri="{FF2B5EF4-FFF2-40B4-BE49-F238E27FC236}">
                <a16:creationId xmlns="" xmlns:a16="http://schemas.microsoft.com/office/drawing/2014/main" id="{74CCEF89-6BCD-4E54-B40D-A415E46F47F7}"/>
              </a:ext>
            </a:extLst>
          </p:cNvPr>
          <p:cNvPicPr>
            <a:picLocks noGrp="1" noChangeAspect="1"/>
          </p:cNvPicPr>
          <p:nvPr>
            <p:ph sz="half" idx="2"/>
          </p:nvPr>
        </p:nvPicPr>
        <p:blipFill>
          <a:blip r:embed="rId4"/>
          <a:stretch>
            <a:fillRect/>
          </a:stretch>
        </p:blipFill>
        <p:spPr>
          <a:xfrm>
            <a:off x="5862404" y="2782904"/>
            <a:ext cx="2892796" cy="3005435"/>
          </a:xfrm>
        </p:spPr>
      </p:pic>
      <p:sp>
        <p:nvSpPr>
          <p:cNvPr id="7" name="Flecha: a la derecha 6">
            <a:extLst>
              <a:ext uri="{FF2B5EF4-FFF2-40B4-BE49-F238E27FC236}">
                <a16:creationId xmlns="" xmlns:a16="http://schemas.microsoft.com/office/drawing/2014/main" id="{FEE97D3E-0F39-4F52-AD8F-C2230B5FDFC7}"/>
              </a:ext>
            </a:extLst>
          </p:cNvPr>
          <p:cNvSpPr/>
          <p:nvPr/>
        </p:nvSpPr>
        <p:spPr>
          <a:xfrm>
            <a:off x="2265904" y="2620702"/>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ector: angular 15">
            <a:extLst>
              <a:ext uri="{FF2B5EF4-FFF2-40B4-BE49-F238E27FC236}">
                <a16:creationId xmlns="" xmlns:a16="http://schemas.microsoft.com/office/drawing/2014/main" id="{604B2531-00CF-4A86-90B4-399A3D19D927}"/>
              </a:ext>
            </a:extLst>
          </p:cNvPr>
          <p:cNvCxnSpPr/>
          <p:nvPr/>
        </p:nvCxnSpPr>
        <p:spPr>
          <a:xfrm>
            <a:off x="4873453" y="3531995"/>
            <a:ext cx="1316334" cy="7536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Elipse 7">
            <a:extLst>
              <a:ext uri="{FF2B5EF4-FFF2-40B4-BE49-F238E27FC236}">
                <a16:creationId xmlns="" xmlns:a16="http://schemas.microsoft.com/office/drawing/2014/main" id="{0DA987B6-88DF-41F0-A229-702A31195B35}"/>
              </a:ext>
            </a:extLst>
          </p:cNvPr>
          <p:cNvSpPr/>
          <p:nvPr/>
        </p:nvSpPr>
        <p:spPr>
          <a:xfrm>
            <a:off x="2542233" y="1728000"/>
            <a:ext cx="251209" cy="258745"/>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
        <p:nvSpPr>
          <p:cNvPr id="10" name="Flecha: a la derecha 9">
            <a:extLst>
              <a:ext uri="{FF2B5EF4-FFF2-40B4-BE49-F238E27FC236}">
                <a16:creationId xmlns="" xmlns:a16="http://schemas.microsoft.com/office/drawing/2014/main" id="{0A7697F4-42C4-410D-A5C2-34BC450FDD35}"/>
              </a:ext>
            </a:extLst>
          </p:cNvPr>
          <p:cNvSpPr/>
          <p:nvPr/>
        </p:nvSpPr>
        <p:spPr>
          <a:xfrm>
            <a:off x="6126992" y="3852000"/>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uadroTexto 2">
            <a:extLst>
              <a:ext uri="{FF2B5EF4-FFF2-40B4-BE49-F238E27FC236}">
                <a16:creationId xmlns="" xmlns:a16="http://schemas.microsoft.com/office/drawing/2014/main" id="{030FF5BB-B64B-4290-8AF3-AA56E2356CE9}"/>
              </a:ext>
            </a:extLst>
          </p:cNvPr>
          <p:cNvSpPr txBox="1"/>
          <p:nvPr/>
        </p:nvSpPr>
        <p:spPr>
          <a:xfrm>
            <a:off x="388800" y="4873451"/>
            <a:ext cx="5028330" cy="1200329"/>
          </a:xfrm>
          <a:prstGeom prst="rect">
            <a:avLst/>
          </a:prstGeom>
          <a:noFill/>
        </p:spPr>
        <p:txBody>
          <a:bodyPr wrap="square" rtlCol="0">
            <a:spAutoFit/>
          </a:bodyPr>
          <a:lstStyle/>
          <a:p>
            <a:r>
              <a:rPr lang="en-GB" dirty="0"/>
              <a:t>Substitutions type should be the type of our sequence (Nucleotide or </a:t>
            </a:r>
            <a:r>
              <a:rPr lang="en-GB" dirty="0" err="1"/>
              <a:t>AminoAcid</a:t>
            </a:r>
            <a:r>
              <a:rPr lang="en-GB" dirty="0"/>
              <a:t>). </a:t>
            </a:r>
          </a:p>
          <a:p>
            <a:r>
              <a:rPr lang="en-GB" dirty="0"/>
              <a:t>We can also change the search method. SPR and TBR are heuristic, Branch &amp; bound is exhaustive</a:t>
            </a:r>
          </a:p>
        </p:txBody>
      </p:sp>
      <p:sp>
        <p:nvSpPr>
          <p:cNvPr id="11" name="Flecha: a la derecha 10">
            <a:extLst>
              <a:ext uri="{FF2B5EF4-FFF2-40B4-BE49-F238E27FC236}">
                <a16:creationId xmlns="" xmlns:a16="http://schemas.microsoft.com/office/drawing/2014/main" id="{270B1C94-E7A1-4854-A56A-3157BC7884D3}"/>
              </a:ext>
            </a:extLst>
          </p:cNvPr>
          <p:cNvSpPr/>
          <p:nvPr/>
        </p:nvSpPr>
        <p:spPr>
          <a:xfrm>
            <a:off x="6126992" y="4716000"/>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8956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Maximum Likelihood</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Properties</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lnSpcReduction="10000"/>
          </a:bodyPr>
          <a:lstStyle/>
          <a:p>
            <a:r>
              <a:rPr lang="en-GB" dirty="0"/>
              <a:t>It calculates the likelihood of our sequences happening given a tree and a model of evolution.</a:t>
            </a:r>
          </a:p>
          <a:p>
            <a:r>
              <a:rPr lang="en-GB" dirty="0"/>
              <a:t>Slow (depends on the model).</a:t>
            </a:r>
          </a:p>
          <a:p>
            <a:r>
              <a:rPr lang="en-GB" dirty="0"/>
              <a:t>Has several hypothesis of evolution.</a:t>
            </a:r>
          </a:p>
          <a:p>
            <a:r>
              <a:rPr lang="en-GB" dirty="0"/>
              <a:t>It is accurate and statistically robust.</a:t>
            </a:r>
          </a:p>
          <a:p>
            <a:endParaRPr lang="en-GB" dirty="0"/>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Uses</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lnSpcReduction="10000"/>
          </a:bodyPr>
          <a:lstStyle/>
          <a:p>
            <a:r>
              <a:rPr lang="en-GB" dirty="0"/>
              <a:t>Can be used for both close and distant species.</a:t>
            </a:r>
          </a:p>
          <a:p>
            <a:r>
              <a:rPr lang="es-ES" dirty="0"/>
              <a:t>O</a:t>
            </a:r>
            <a:r>
              <a:rPr lang="en-GB" dirty="0"/>
              <a:t>ne of the most popular methods at the moment.</a:t>
            </a:r>
          </a:p>
          <a:p>
            <a:r>
              <a:rPr lang="en-GB" dirty="0"/>
              <a:t>Very robust, it can give us a good tree even if our model of evolution is not the best one.</a:t>
            </a:r>
          </a:p>
          <a:p>
            <a:r>
              <a:rPr lang="en-GB" dirty="0"/>
              <a:t>Also used for morphological characters.</a:t>
            </a:r>
          </a:p>
        </p:txBody>
      </p:sp>
    </p:spTree>
    <p:extLst>
      <p:ext uri="{BB962C8B-B14F-4D97-AF65-F5344CB8AC3E}">
        <p14:creationId xmlns:p14="http://schemas.microsoft.com/office/powerpoint/2010/main" val="428402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66DA8649-C3C2-4503-8747-93E4B6E22638}"/>
              </a:ext>
            </a:extLst>
          </p:cNvPr>
          <p:cNvSpPr>
            <a:spLocks noGrp="1"/>
          </p:cNvSpPr>
          <p:nvPr>
            <p:ph type="title"/>
          </p:nvPr>
        </p:nvSpPr>
        <p:spPr/>
        <p:txBody>
          <a:bodyPr/>
          <a:lstStyle/>
          <a:p>
            <a:r>
              <a:rPr lang="en-GB" dirty="0">
                <a:solidFill>
                  <a:srgbClr val="008000"/>
                </a:solidFill>
              </a:rPr>
              <a:t>3. Maximum Likelihood</a:t>
            </a:r>
            <a:endParaRPr lang="en-GB" dirty="0"/>
          </a:p>
        </p:txBody>
      </p:sp>
      <p:sp>
        <p:nvSpPr>
          <p:cNvPr id="8" name="Marcador de contenido 7">
            <a:extLst>
              <a:ext uri="{FF2B5EF4-FFF2-40B4-BE49-F238E27FC236}">
                <a16:creationId xmlns="" xmlns:a16="http://schemas.microsoft.com/office/drawing/2014/main" id="{8D716715-428E-4946-9BDD-97F1E8D2DEC6}"/>
              </a:ext>
            </a:extLst>
          </p:cNvPr>
          <p:cNvSpPr>
            <a:spLocks noGrp="1"/>
          </p:cNvSpPr>
          <p:nvPr>
            <p:ph idx="1"/>
          </p:nvPr>
        </p:nvSpPr>
        <p:spPr>
          <a:xfrm>
            <a:off x="5820469" y="1295156"/>
            <a:ext cx="2835829" cy="1143000"/>
          </a:xfrm>
        </p:spPr>
        <p:txBody>
          <a:bodyPr/>
          <a:lstStyle/>
          <a:p>
            <a:pPr marL="0" indent="0">
              <a:buNone/>
            </a:pPr>
            <a:r>
              <a:rPr lang="en-GB" dirty="0"/>
              <a:t>Model</a:t>
            </a:r>
          </a:p>
        </p:txBody>
      </p:sp>
      <p:pic>
        <p:nvPicPr>
          <p:cNvPr id="9" name="Picture 3">
            <a:extLst>
              <a:ext uri="{FF2B5EF4-FFF2-40B4-BE49-F238E27FC236}">
                <a16:creationId xmlns="" xmlns:a16="http://schemas.microsoft.com/office/drawing/2014/main" id="{D7ABD9CB-007E-4C2C-93B3-8C755F9F9FA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475" y="2686050"/>
            <a:ext cx="15240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 xmlns:a16="http://schemas.microsoft.com/office/drawing/2014/main" id="{BE04EA00-4AC1-4FE9-914D-E4AB14741F4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534" y="2438156"/>
            <a:ext cx="11049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6">
            <a:extLst>
              <a:ext uri="{FF2B5EF4-FFF2-40B4-BE49-F238E27FC236}">
                <a16:creationId xmlns="" xmlns:a16="http://schemas.microsoft.com/office/drawing/2014/main" id="{C72AE71A-31C3-48CD-96C5-8DA2D536CC06}"/>
              </a:ext>
            </a:extLst>
          </p:cNvPr>
          <p:cNvSpPr>
            <a:spLocks/>
          </p:cNvSpPr>
          <p:nvPr/>
        </p:nvSpPr>
        <p:spPr bwMode="auto">
          <a:xfrm>
            <a:off x="3763675" y="3111500"/>
            <a:ext cx="9493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9pPr>
          </a:lstStyle>
          <a:p>
            <a:pPr eaLnBrk="1" hangingPunct="1"/>
            <a:r>
              <a:rPr lang="en-US" altLang="es-ES">
                <a:solidFill>
                  <a:srgbClr val="000099"/>
                </a:solidFill>
                <a:latin typeface="Al Bayan" charset="0"/>
                <a:ea typeface="MS PGothic" panose="020B0600070205080204" pitchFamily="34" charset="-128"/>
                <a:sym typeface="Al Bayan" charset="0"/>
              </a:rPr>
              <a:t>given</a:t>
            </a:r>
          </a:p>
        </p:txBody>
      </p:sp>
      <p:sp>
        <p:nvSpPr>
          <p:cNvPr id="12" name="Rectangle 7">
            <a:extLst>
              <a:ext uri="{FF2B5EF4-FFF2-40B4-BE49-F238E27FC236}">
                <a16:creationId xmlns="" xmlns:a16="http://schemas.microsoft.com/office/drawing/2014/main" id="{2D055F1E-FABE-41EB-856E-8CE1567ED865}"/>
              </a:ext>
            </a:extLst>
          </p:cNvPr>
          <p:cNvSpPr>
            <a:spLocks/>
          </p:cNvSpPr>
          <p:nvPr/>
        </p:nvSpPr>
        <p:spPr bwMode="auto">
          <a:xfrm>
            <a:off x="7997934" y="2057156"/>
            <a:ext cx="7239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9pPr>
          </a:lstStyle>
          <a:p>
            <a:pPr eaLnBrk="1" hangingPunct="1">
              <a:spcBef>
                <a:spcPts val="9050"/>
              </a:spcBef>
            </a:pPr>
            <a:r>
              <a:rPr lang="en-US" altLang="es-ES" sz="15000">
                <a:solidFill>
                  <a:schemeClr val="tx1"/>
                </a:solidFill>
                <a:latin typeface="Chalkboard" charset="0"/>
                <a:ea typeface="MS PGothic" panose="020B0600070205080204" pitchFamily="34" charset="-128"/>
                <a:sym typeface="Chalkboard" charset="0"/>
              </a:rPr>
              <a:t>)</a:t>
            </a:r>
          </a:p>
        </p:txBody>
      </p:sp>
      <p:pic>
        <p:nvPicPr>
          <p:cNvPr id="13" name="Picture 8">
            <a:extLst>
              <a:ext uri="{FF2B5EF4-FFF2-40B4-BE49-F238E27FC236}">
                <a16:creationId xmlns="" xmlns:a16="http://schemas.microsoft.com/office/drawing/2014/main" id="{BD3F6E6A-191C-4694-87D0-794D00BA760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034" y="2209556"/>
            <a:ext cx="12192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 name="Picture 9">
            <a:extLst>
              <a:ext uri="{FF2B5EF4-FFF2-40B4-BE49-F238E27FC236}">
                <a16:creationId xmlns="" xmlns:a16="http://schemas.microsoft.com/office/drawing/2014/main" id="{D63225C5-5052-47EA-A151-D1BFEBB52BE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3634" y="3428756"/>
            <a:ext cx="1524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a:extLst>
              <a:ext uri="{FF2B5EF4-FFF2-40B4-BE49-F238E27FC236}">
                <a16:creationId xmlns="" xmlns:a16="http://schemas.microsoft.com/office/drawing/2014/main" id="{78F74EE4-39A1-425E-A83F-FA1CF5DF1D3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434" y="3733556"/>
            <a:ext cx="1752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6" name="Rectangle 5">
            <a:extLst>
              <a:ext uri="{FF2B5EF4-FFF2-40B4-BE49-F238E27FC236}">
                <a16:creationId xmlns="" xmlns:a16="http://schemas.microsoft.com/office/drawing/2014/main" id="{ECC04806-F679-4646-988D-F07FA5661341}"/>
              </a:ext>
            </a:extLst>
          </p:cNvPr>
          <p:cNvSpPr>
            <a:spLocks/>
          </p:cNvSpPr>
          <p:nvPr/>
        </p:nvSpPr>
        <p:spPr bwMode="auto">
          <a:xfrm>
            <a:off x="321181" y="3111500"/>
            <a:ext cx="20843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9pPr>
          </a:lstStyle>
          <a:p>
            <a:pPr eaLnBrk="1" hangingPunct="1"/>
            <a:r>
              <a:rPr lang="en-US" altLang="es-ES" dirty="0">
                <a:solidFill>
                  <a:srgbClr val="000099"/>
                </a:solidFill>
                <a:latin typeface="Al Bayan" charset="0"/>
                <a:ea typeface="MS PGothic" panose="020B0600070205080204" pitchFamily="34" charset="-128"/>
                <a:sym typeface="Al Bayan" charset="0"/>
              </a:rPr>
              <a:t>Probability of</a:t>
            </a:r>
          </a:p>
        </p:txBody>
      </p:sp>
      <p:sp>
        <p:nvSpPr>
          <p:cNvPr id="18" name="Rectangle 10">
            <a:extLst>
              <a:ext uri="{FF2B5EF4-FFF2-40B4-BE49-F238E27FC236}">
                <a16:creationId xmlns="" xmlns:a16="http://schemas.microsoft.com/office/drawing/2014/main" id="{04CDD4DD-31E9-4100-8DCF-551FD0BE033E}"/>
              </a:ext>
            </a:extLst>
          </p:cNvPr>
          <p:cNvSpPr>
            <a:spLocks/>
          </p:cNvSpPr>
          <p:nvPr/>
        </p:nvSpPr>
        <p:spPr bwMode="auto">
          <a:xfrm>
            <a:off x="4461872" y="2057156"/>
            <a:ext cx="5842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charset="-128"/>
                <a:sym typeface="Times" panose="02020603050405020304" pitchFamily="18" charset="0"/>
              </a:defRPr>
            </a:lvl9pPr>
          </a:lstStyle>
          <a:p>
            <a:pPr eaLnBrk="1" hangingPunct="1">
              <a:spcBef>
                <a:spcPts val="9050"/>
              </a:spcBef>
            </a:pPr>
            <a:r>
              <a:rPr lang="en-US" altLang="es-ES" sz="15000" dirty="0">
                <a:solidFill>
                  <a:schemeClr val="tx1"/>
                </a:solidFill>
                <a:latin typeface="Chalkboard" charset="0"/>
                <a:ea typeface="MS PGothic" panose="020B0600070205080204" pitchFamily="34" charset="-128"/>
                <a:sym typeface="Chalkboard" charset="0"/>
              </a:rPr>
              <a:t>(</a:t>
            </a:r>
          </a:p>
        </p:txBody>
      </p:sp>
      <p:sp>
        <p:nvSpPr>
          <p:cNvPr id="21" name="CuadroTexto 20">
            <a:extLst>
              <a:ext uri="{FF2B5EF4-FFF2-40B4-BE49-F238E27FC236}">
                <a16:creationId xmlns="" xmlns:a16="http://schemas.microsoft.com/office/drawing/2014/main" id="{4206AA8C-B884-4FCD-ACDB-0B9FA2F705E3}"/>
              </a:ext>
            </a:extLst>
          </p:cNvPr>
          <p:cNvSpPr txBox="1"/>
          <p:nvPr/>
        </p:nvSpPr>
        <p:spPr>
          <a:xfrm>
            <a:off x="608329" y="5097774"/>
            <a:ext cx="7707086" cy="646331"/>
          </a:xfrm>
          <a:prstGeom prst="rect">
            <a:avLst/>
          </a:prstGeom>
          <a:noFill/>
        </p:spPr>
        <p:txBody>
          <a:bodyPr wrap="square" rtlCol="0">
            <a:spAutoFit/>
          </a:bodyPr>
          <a:lstStyle/>
          <a:p>
            <a:r>
              <a:rPr lang="en-GB" dirty="0"/>
              <a:t>Our model is composed of a tree and a model (base </a:t>
            </a:r>
            <a:r>
              <a:rPr lang="en-GB" dirty="0">
                <a:latin typeface="Al Bayan" charset="0"/>
                <a:cs typeface="Lucida Grande" charset="0"/>
                <a:sym typeface="Al Bayan" charset="0"/>
              </a:rPr>
              <a:t>composition and base substitution rates)</a:t>
            </a:r>
            <a:endParaRPr lang="en-GB" dirty="0"/>
          </a:p>
        </p:txBody>
      </p:sp>
    </p:spTree>
    <p:extLst>
      <p:ext uri="{BB962C8B-B14F-4D97-AF65-F5344CB8AC3E}">
        <p14:creationId xmlns:p14="http://schemas.microsoft.com/office/powerpoint/2010/main" val="3726763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Maximum Likelihood</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Composition</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lnSpcReduction="10000"/>
          </a:bodyPr>
          <a:lstStyle/>
          <a:p>
            <a:r>
              <a:rPr lang="en-GB" dirty="0"/>
              <a:t>How often do we expect to see each base?</a:t>
            </a:r>
          </a:p>
          <a:p>
            <a:r>
              <a:rPr lang="es-ES" dirty="0"/>
              <a:t>I</a:t>
            </a:r>
            <a:r>
              <a:rPr lang="en-GB" dirty="0"/>
              <a:t>t is a vector</a:t>
            </a:r>
          </a:p>
          <a:p>
            <a:r>
              <a:rPr lang="es-ES" dirty="0"/>
              <a:t>I</a:t>
            </a:r>
            <a:r>
              <a:rPr lang="en-GB" dirty="0"/>
              <a:t>t can be different for different organisms (think high GC)</a:t>
            </a:r>
          </a:p>
          <a:p>
            <a:r>
              <a:rPr lang="en-US" dirty="0">
                <a:latin typeface="Al Bayan" charset="0"/>
                <a:cs typeface="Lucida Grande" charset="0"/>
                <a:sym typeface="Al Bayan" charset="0"/>
              </a:rPr>
              <a:t>Example: </a:t>
            </a:r>
            <a:r>
              <a:rPr lang="en-US" dirty="0">
                <a:solidFill>
                  <a:srgbClr val="000099"/>
                </a:solidFill>
                <a:latin typeface="Al Bayan" charset="0"/>
                <a:cs typeface="Lucida Grande" charset="0"/>
                <a:sym typeface="Al Bayan" charset="0"/>
              </a:rPr>
              <a:t>Gene 1 =</a:t>
            </a:r>
            <a:r>
              <a:rPr lang="en-US" dirty="0">
                <a:latin typeface="Al Bayan" charset="0"/>
                <a:cs typeface="Al Bayan" charset="0"/>
                <a:sym typeface="Al Bayan" charset="0"/>
              </a:rPr>
              <a:t> </a:t>
            </a:r>
            <a:r>
              <a:rPr lang="en-US" dirty="0">
                <a:latin typeface="Al Bayan" charset="0"/>
                <a:ea typeface="ヒラギノ角ゴ ProN W6" charset="0"/>
                <a:cs typeface="ヒラギノ角ゴ ProN W6" charset="0"/>
                <a:sym typeface="Al Bayan" charset="0"/>
              </a:rPr>
              <a:t>	</a:t>
            </a:r>
            <a:r>
              <a:rPr lang="en-US" dirty="0" err="1">
                <a:latin typeface="Al Bayan" charset="0"/>
                <a:cs typeface="Lucida Grande" charset="0"/>
                <a:sym typeface="Al Bayan" charset="0"/>
              </a:rPr>
              <a:t>ga</a:t>
            </a:r>
            <a:endParaRPr lang="en-US" dirty="0">
              <a:latin typeface="Al Bayan" charset="0"/>
              <a:cs typeface="Lucida Grande" charset="0"/>
              <a:sym typeface="Al Bayan" charset="0"/>
            </a:endParaRPr>
          </a:p>
          <a:p>
            <a:pPr marL="782638" lvl="1">
              <a:buClr>
                <a:srgbClr val="000099"/>
              </a:buClr>
              <a:buFont typeface="Comic Sans MS" charset="0"/>
              <a:buChar char="–"/>
              <a:defRPr/>
            </a:pPr>
            <a:r>
              <a:rPr lang="en-US" dirty="0">
                <a:solidFill>
                  <a:srgbClr val="000099"/>
                </a:solidFill>
                <a:latin typeface="Al Bayan" charset="0"/>
                <a:cs typeface="Lucida Grande" charset="0"/>
                <a:sym typeface="Al Bayan" charset="0"/>
              </a:rPr>
              <a:t>p(g)</a:t>
            </a:r>
            <a:r>
              <a:rPr lang="en-US" dirty="0">
                <a:latin typeface="Al Bayan" charset="0"/>
                <a:cs typeface="Lucida Grande" charset="0"/>
                <a:sym typeface="Al Bayan" charset="0"/>
              </a:rPr>
              <a:t> = 0.4; </a:t>
            </a:r>
            <a:r>
              <a:rPr lang="en-US" dirty="0">
                <a:solidFill>
                  <a:srgbClr val="000099"/>
                </a:solidFill>
                <a:latin typeface="Al Bayan" charset="0"/>
                <a:cs typeface="Lucida Grande" charset="0"/>
                <a:sym typeface="Al Bayan" charset="0"/>
              </a:rPr>
              <a:t>p(a)</a:t>
            </a:r>
            <a:r>
              <a:rPr lang="en-US" dirty="0">
                <a:latin typeface="Al Bayan" charset="0"/>
                <a:cs typeface="Lucida Grande" charset="0"/>
                <a:sym typeface="Al Bayan" charset="0"/>
              </a:rPr>
              <a:t>=0.15 (for instance)</a:t>
            </a:r>
            <a:endParaRPr lang="en-US" dirty="0">
              <a:latin typeface="Al Bayan" charset="0"/>
              <a:ea typeface="ヒラギノ角ゴ ProN W6" charset="0"/>
              <a:cs typeface="ヒラギノ角ゴ ProN W6" charset="0"/>
              <a:sym typeface="Al Bayan" charset="0"/>
            </a:endParaRPr>
          </a:p>
          <a:p>
            <a:pPr marL="782638" lvl="1">
              <a:buClr>
                <a:srgbClr val="000099"/>
              </a:buClr>
              <a:buFont typeface="Comic Sans MS" charset="0"/>
              <a:buChar char="–"/>
              <a:defRPr/>
            </a:pPr>
            <a:r>
              <a:rPr lang="en-US" dirty="0">
                <a:solidFill>
                  <a:srgbClr val="000099"/>
                </a:solidFill>
                <a:latin typeface="Al Bayan" charset="0"/>
                <a:cs typeface="Lucida Grande" charset="0"/>
                <a:sym typeface="Al Bayan" charset="0"/>
              </a:rPr>
              <a:t>likelihood(</a:t>
            </a:r>
            <a:r>
              <a:rPr lang="en-US" dirty="0" err="1">
                <a:solidFill>
                  <a:srgbClr val="000099"/>
                </a:solidFill>
                <a:latin typeface="Al Bayan" charset="0"/>
                <a:cs typeface="Lucida Grande" charset="0"/>
                <a:sym typeface="Al Bayan" charset="0"/>
              </a:rPr>
              <a:t>ga</a:t>
            </a:r>
            <a:r>
              <a:rPr lang="en-US" dirty="0">
                <a:solidFill>
                  <a:srgbClr val="000099"/>
                </a:solidFill>
                <a:latin typeface="Al Bayan" charset="0"/>
                <a:cs typeface="Lucida Grande" charset="0"/>
                <a:sym typeface="Al Bayan" charset="0"/>
              </a:rPr>
              <a:t>)</a:t>
            </a:r>
            <a:r>
              <a:rPr lang="en-US" dirty="0">
                <a:latin typeface="Al Bayan" charset="0"/>
                <a:cs typeface="Lucida Grande" charset="0"/>
                <a:sym typeface="Al Bayan" charset="0"/>
              </a:rPr>
              <a:t> = 0.4 x 0.15 = 0.06</a:t>
            </a:r>
            <a:endParaRPr lang="en-US" dirty="0">
              <a:latin typeface="Al Bayan" charset="0"/>
              <a:ea typeface="ヒラギノ角ゴ ProN W6" charset="0"/>
              <a:cs typeface="ヒラギノ角ゴ ProN W6" charset="0"/>
              <a:sym typeface="Al Bayan" charset="0"/>
            </a:endParaRPr>
          </a:p>
          <a:p>
            <a:endParaRPr lang="en-GB" dirty="0"/>
          </a:p>
          <a:p>
            <a:endParaRPr lang="en-GB" dirty="0"/>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Substitution</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a:bodyPr>
          <a:lstStyle/>
          <a:p>
            <a:r>
              <a:rPr lang="en-GB" dirty="0"/>
              <a:t>What is the chance of a base to be replaced for another?</a:t>
            </a:r>
          </a:p>
          <a:p>
            <a:r>
              <a:rPr lang="en-GB" dirty="0"/>
              <a:t>It is a matrix</a:t>
            </a:r>
          </a:p>
          <a:p>
            <a:r>
              <a:rPr lang="en-GB" dirty="0"/>
              <a:t>For example some models consider more usual for A to be replaced by T than by C or G.</a:t>
            </a:r>
          </a:p>
          <a:p>
            <a:endParaRPr lang="en-GB" dirty="0"/>
          </a:p>
        </p:txBody>
      </p:sp>
    </p:spTree>
    <p:extLst>
      <p:ext uri="{BB962C8B-B14F-4D97-AF65-F5344CB8AC3E}">
        <p14:creationId xmlns:p14="http://schemas.microsoft.com/office/powerpoint/2010/main" val="1373803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611FCA67-7664-4648-9C18-FEE34DBE4FA9}"/>
              </a:ext>
            </a:extLst>
          </p:cNvPr>
          <p:cNvSpPr>
            <a:spLocks noGrp="1"/>
          </p:cNvSpPr>
          <p:nvPr>
            <p:ph type="title"/>
          </p:nvPr>
        </p:nvSpPr>
        <p:spPr/>
        <p:txBody>
          <a:bodyPr/>
          <a:lstStyle/>
          <a:p>
            <a:r>
              <a:rPr lang="en-GB" dirty="0">
                <a:solidFill>
                  <a:srgbClr val="008000"/>
                </a:solidFill>
              </a:rPr>
              <a:t>3. Maximum Likelihood</a:t>
            </a:r>
            <a:endParaRPr lang="en-GB" dirty="0"/>
          </a:p>
        </p:txBody>
      </p:sp>
      <p:sp>
        <p:nvSpPr>
          <p:cNvPr id="8" name="Marcador de contenido 7">
            <a:extLst>
              <a:ext uri="{FF2B5EF4-FFF2-40B4-BE49-F238E27FC236}">
                <a16:creationId xmlns="" xmlns:a16="http://schemas.microsoft.com/office/drawing/2014/main" id="{4DCE9AEF-03E6-4E79-A631-D303C0A3E59F}"/>
              </a:ext>
            </a:extLst>
          </p:cNvPr>
          <p:cNvSpPr>
            <a:spLocks noGrp="1"/>
          </p:cNvSpPr>
          <p:nvPr>
            <p:ph sz="half" idx="1"/>
          </p:nvPr>
        </p:nvSpPr>
        <p:spPr>
          <a:xfrm>
            <a:off x="457200" y="1931795"/>
            <a:ext cx="4038600" cy="4525963"/>
          </a:xfrm>
        </p:spPr>
        <p:txBody>
          <a:bodyPr/>
          <a:lstStyle/>
          <a:p>
            <a:r>
              <a:rPr lang="en-GB" dirty="0"/>
              <a:t>Every model assumes how the evolutionary process works.</a:t>
            </a:r>
          </a:p>
          <a:p>
            <a:r>
              <a:rPr lang="es-ES" dirty="0"/>
              <a:t>F</a:t>
            </a:r>
            <a:r>
              <a:rPr lang="en-GB" dirty="0"/>
              <a:t>rom very simple (all rates are equal) to very complex models.</a:t>
            </a:r>
          </a:p>
          <a:p>
            <a:r>
              <a:rPr lang="es-ES" dirty="0"/>
              <a:t>H</a:t>
            </a:r>
            <a:r>
              <a:rPr lang="en-GB" dirty="0"/>
              <a:t>ow do I choose a model?!</a:t>
            </a:r>
          </a:p>
        </p:txBody>
      </p:sp>
      <p:sp>
        <p:nvSpPr>
          <p:cNvPr id="9" name="Marcador de contenido 8">
            <a:extLst>
              <a:ext uri="{FF2B5EF4-FFF2-40B4-BE49-F238E27FC236}">
                <a16:creationId xmlns="" xmlns:a16="http://schemas.microsoft.com/office/drawing/2014/main" id="{8C455A4F-1F15-4EC6-80EA-8B695CEDEC70}"/>
              </a:ext>
            </a:extLst>
          </p:cNvPr>
          <p:cNvSpPr>
            <a:spLocks noGrp="1"/>
          </p:cNvSpPr>
          <p:nvPr>
            <p:ph sz="half" idx="2"/>
          </p:nvPr>
        </p:nvSpPr>
        <p:spPr/>
        <p:txBody>
          <a:bodyPr/>
          <a:lstStyle/>
          <a:p>
            <a:endParaRPr lang="en-GB"/>
          </a:p>
        </p:txBody>
      </p:sp>
      <p:pic>
        <p:nvPicPr>
          <p:cNvPr id="10" name="Picture 1">
            <a:extLst>
              <a:ext uri="{FF2B5EF4-FFF2-40B4-BE49-F238E27FC236}">
                <a16:creationId xmlns="" xmlns:a16="http://schemas.microsoft.com/office/drawing/2014/main" id="{1C5EC90C-87EA-4E89-BBD2-33AB901B2EB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126080"/>
            <a:ext cx="4323861" cy="347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7510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3. Choosing a model</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388800" y="1332000"/>
            <a:ext cx="5028329" cy="3319617"/>
          </a:xfrm>
        </p:spPr>
      </p:pic>
      <p:pic>
        <p:nvPicPr>
          <p:cNvPr id="9" name="Marcador de contenido 8">
            <a:extLst>
              <a:ext uri="{FF2B5EF4-FFF2-40B4-BE49-F238E27FC236}">
                <a16:creationId xmlns="" xmlns:a16="http://schemas.microsoft.com/office/drawing/2014/main" id="{74CCEF89-6BCD-4E54-B40D-A415E46F47F7}"/>
              </a:ext>
            </a:extLst>
          </p:cNvPr>
          <p:cNvPicPr>
            <a:picLocks noGrp="1" noChangeAspect="1"/>
          </p:cNvPicPr>
          <p:nvPr>
            <p:ph sz="half" idx="2"/>
          </p:nvPr>
        </p:nvPicPr>
        <p:blipFill>
          <a:blip r:embed="rId4"/>
          <a:stretch>
            <a:fillRect/>
          </a:stretch>
        </p:blipFill>
        <p:spPr>
          <a:xfrm>
            <a:off x="5862404" y="3136867"/>
            <a:ext cx="2892796" cy="2297509"/>
          </a:xfrm>
        </p:spPr>
      </p:pic>
      <p:sp>
        <p:nvSpPr>
          <p:cNvPr id="7" name="Flecha: a la derecha 6">
            <a:extLst>
              <a:ext uri="{FF2B5EF4-FFF2-40B4-BE49-F238E27FC236}">
                <a16:creationId xmlns="" xmlns:a16="http://schemas.microsoft.com/office/drawing/2014/main" id="{FEE97D3E-0F39-4F52-AD8F-C2230B5FDFC7}"/>
              </a:ext>
            </a:extLst>
          </p:cNvPr>
          <p:cNvSpPr/>
          <p:nvPr/>
        </p:nvSpPr>
        <p:spPr>
          <a:xfrm>
            <a:off x="979715" y="1997946"/>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Conector: angular 15">
            <a:extLst>
              <a:ext uri="{FF2B5EF4-FFF2-40B4-BE49-F238E27FC236}">
                <a16:creationId xmlns="" xmlns:a16="http://schemas.microsoft.com/office/drawing/2014/main" id="{604B2531-00CF-4A86-90B4-399A3D19D927}"/>
              </a:ext>
            </a:extLst>
          </p:cNvPr>
          <p:cNvCxnSpPr/>
          <p:nvPr/>
        </p:nvCxnSpPr>
        <p:spPr>
          <a:xfrm>
            <a:off x="4873453" y="3531995"/>
            <a:ext cx="1316334" cy="7536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Elipse 7">
            <a:extLst>
              <a:ext uri="{FF2B5EF4-FFF2-40B4-BE49-F238E27FC236}">
                <a16:creationId xmlns="" xmlns:a16="http://schemas.microsoft.com/office/drawing/2014/main" id="{0DA987B6-88DF-41F0-A229-702A31195B35}"/>
              </a:ext>
            </a:extLst>
          </p:cNvPr>
          <p:cNvSpPr/>
          <p:nvPr/>
        </p:nvSpPr>
        <p:spPr>
          <a:xfrm>
            <a:off x="1326383" y="1728000"/>
            <a:ext cx="251209" cy="258745"/>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
        <p:nvSpPr>
          <p:cNvPr id="10" name="Flecha: a la derecha 9">
            <a:extLst>
              <a:ext uri="{FF2B5EF4-FFF2-40B4-BE49-F238E27FC236}">
                <a16:creationId xmlns="" xmlns:a16="http://schemas.microsoft.com/office/drawing/2014/main" id="{0A7697F4-42C4-410D-A5C2-34BC450FDD35}"/>
              </a:ext>
            </a:extLst>
          </p:cNvPr>
          <p:cNvSpPr/>
          <p:nvPr/>
        </p:nvSpPr>
        <p:spPr>
          <a:xfrm>
            <a:off x="5913458" y="4026877"/>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uadroTexto 2">
            <a:extLst>
              <a:ext uri="{FF2B5EF4-FFF2-40B4-BE49-F238E27FC236}">
                <a16:creationId xmlns="" xmlns:a16="http://schemas.microsoft.com/office/drawing/2014/main" id="{030FF5BB-B64B-4290-8AF3-AA56E2356CE9}"/>
              </a:ext>
            </a:extLst>
          </p:cNvPr>
          <p:cNvSpPr txBox="1"/>
          <p:nvPr/>
        </p:nvSpPr>
        <p:spPr>
          <a:xfrm>
            <a:off x="388800" y="4873451"/>
            <a:ext cx="5028330" cy="1200329"/>
          </a:xfrm>
          <a:prstGeom prst="rect">
            <a:avLst/>
          </a:prstGeom>
          <a:noFill/>
        </p:spPr>
        <p:txBody>
          <a:bodyPr wrap="square" rtlCol="0">
            <a:spAutoFit/>
          </a:bodyPr>
          <a:lstStyle/>
          <a:p>
            <a:r>
              <a:rPr lang="en-GB" dirty="0"/>
              <a:t>Substitutions type should be the type of our sequence (Nucleotide or </a:t>
            </a:r>
            <a:r>
              <a:rPr lang="en-GB" dirty="0" err="1"/>
              <a:t>AminoAcid</a:t>
            </a:r>
            <a:r>
              <a:rPr lang="en-GB" dirty="0"/>
              <a:t>). </a:t>
            </a:r>
          </a:p>
          <a:p>
            <a:r>
              <a:rPr lang="en-GB" dirty="0"/>
              <a:t>Number of threads indicates how many CPUs the program will use, the more the faster.</a:t>
            </a:r>
          </a:p>
        </p:txBody>
      </p:sp>
      <p:sp>
        <p:nvSpPr>
          <p:cNvPr id="11" name="Flecha: a la derecha 10">
            <a:extLst>
              <a:ext uri="{FF2B5EF4-FFF2-40B4-BE49-F238E27FC236}">
                <a16:creationId xmlns="" xmlns:a16="http://schemas.microsoft.com/office/drawing/2014/main" id="{270B1C94-E7A1-4854-A56A-3157BC7884D3}"/>
              </a:ext>
            </a:extLst>
          </p:cNvPr>
          <p:cNvSpPr/>
          <p:nvPr/>
        </p:nvSpPr>
        <p:spPr>
          <a:xfrm>
            <a:off x="5893364" y="4974745"/>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5615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B2CF826-D67F-4F6E-B51E-89FB6B8273C0}"/>
              </a:ext>
            </a:extLst>
          </p:cNvPr>
          <p:cNvSpPr>
            <a:spLocks noGrp="1"/>
          </p:cNvSpPr>
          <p:nvPr>
            <p:ph type="title"/>
          </p:nvPr>
        </p:nvSpPr>
        <p:spPr/>
        <p:txBody>
          <a:bodyPr/>
          <a:lstStyle/>
          <a:p>
            <a:r>
              <a:rPr lang="en-GB" dirty="0">
                <a:solidFill>
                  <a:srgbClr val="008000"/>
                </a:solidFill>
              </a:rPr>
              <a:t>3. Choosing a model</a:t>
            </a:r>
            <a:endParaRPr lang="en-GB" dirty="0"/>
          </a:p>
        </p:txBody>
      </p:sp>
      <p:sp>
        <p:nvSpPr>
          <p:cNvPr id="3" name="Marcador de contenido 2">
            <a:extLst>
              <a:ext uri="{FF2B5EF4-FFF2-40B4-BE49-F238E27FC236}">
                <a16:creationId xmlns="" xmlns:a16="http://schemas.microsoft.com/office/drawing/2014/main" id="{8FB180DE-1CA0-430D-BDE3-555668509F1B}"/>
              </a:ext>
            </a:extLst>
          </p:cNvPr>
          <p:cNvSpPr>
            <a:spLocks noGrp="1"/>
          </p:cNvSpPr>
          <p:nvPr>
            <p:ph sz="half" idx="1"/>
          </p:nvPr>
        </p:nvSpPr>
        <p:spPr>
          <a:xfrm>
            <a:off x="457200" y="1529861"/>
            <a:ext cx="4038600" cy="4525963"/>
          </a:xfrm>
        </p:spPr>
        <p:txBody>
          <a:bodyPr/>
          <a:lstStyle/>
          <a:p>
            <a:r>
              <a:rPr lang="en-GB" dirty="0"/>
              <a:t>BIC and </a:t>
            </a:r>
            <a:r>
              <a:rPr lang="en-GB" dirty="0" err="1"/>
              <a:t>AICc</a:t>
            </a:r>
            <a:r>
              <a:rPr lang="en-GB" dirty="0"/>
              <a:t> are goodness of fit criterions used to compare between models.</a:t>
            </a:r>
          </a:p>
          <a:p>
            <a:r>
              <a:rPr lang="en-GB" dirty="0"/>
              <a:t>The lower the number, the better.</a:t>
            </a:r>
          </a:p>
          <a:p>
            <a:r>
              <a:rPr lang="en-GB" dirty="0"/>
              <a:t>MEGA shows the best model on top.</a:t>
            </a:r>
          </a:p>
        </p:txBody>
      </p:sp>
      <p:pic>
        <p:nvPicPr>
          <p:cNvPr id="6" name="Marcador de contenido 5">
            <a:extLst>
              <a:ext uri="{FF2B5EF4-FFF2-40B4-BE49-F238E27FC236}">
                <a16:creationId xmlns="" xmlns:a16="http://schemas.microsoft.com/office/drawing/2014/main" id="{9B67BAFE-241D-45FC-AB42-DDBF52718352}"/>
              </a:ext>
            </a:extLst>
          </p:cNvPr>
          <p:cNvPicPr>
            <a:picLocks noGrp="1" noChangeAspect="1"/>
          </p:cNvPicPr>
          <p:nvPr>
            <p:ph sz="half" idx="2"/>
          </p:nvPr>
        </p:nvPicPr>
        <p:blipFill>
          <a:blip r:embed="rId3"/>
          <a:stretch>
            <a:fillRect/>
          </a:stretch>
        </p:blipFill>
        <p:spPr>
          <a:xfrm>
            <a:off x="4495800" y="1964952"/>
            <a:ext cx="4345075" cy="3292848"/>
          </a:xfrm>
        </p:spPr>
      </p:pic>
    </p:spTree>
    <p:extLst>
      <p:ext uri="{BB962C8B-B14F-4D97-AF65-F5344CB8AC3E}">
        <p14:creationId xmlns:p14="http://schemas.microsoft.com/office/powerpoint/2010/main" val="3794072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Choosing a Model</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What is +I?</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a:bodyPr>
          <a:lstStyle/>
          <a:p>
            <a:r>
              <a:rPr lang="en-GB" dirty="0"/>
              <a:t>Indicates that our sequence has a proportion of invariable sites.</a:t>
            </a:r>
          </a:p>
          <a:p>
            <a:r>
              <a:rPr lang="en-GB" dirty="0"/>
              <a:t>Conserved sites under selective pressure. </a:t>
            </a:r>
          </a:p>
          <a:p>
            <a:r>
              <a:rPr lang="en-GB" dirty="0"/>
              <a:t>Related to function or structure.</a:t>
            </a:r>
          </a:p>
          <a:p>
            <a:r>
              <a:rPr lang="en-GB" dirty="0"/>
              <a:t>Calculates the likelihood of a site being invariable.</a:t>
            </a:r>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What is +G?</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lnSpcReduction="10000"/>
          </a:bodyPr>
          <a:lstStyle/>
          <a:p>
            <a:r>
              <a:rPr lang="en-GB" dirty="0"/>
              <a:t>For variable sites, they can be under different selective pressures so they are substituted at different rates.</a:t>
            </a:r>
          </a:p>
          <a:p>
            <a:r>
              <a:rPr lang="en-GB" dirty="0"/>
              <a:t>Uses a continuous distribution (Gamma distribution) to account for this.</a:t>
            </a:r>
          </a:p>
          <a:p>
            <a:r>
              <a:rPr lang="en-GB" dirty="0"/>
              <a:t>High impact to performance.</a:t>
            </a:r>
          </a:p>
          <a:p>
            <a:endParaRPr lang="en-GB" dirty="0"/>
          </a:p>
        </p:txBody>
      </p:sp>
    </p:spTree>
    <p:extLst>
      <p:ext uri="{BB962C8B-B14F-4D97-AF65-F5344CB8AC3E}">
        <p14:creationId xmlns:p14="http://schemas.microsoft.com/office/powerpoint/2010/main" val="175754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B7820CA-97ED-4A26-B338-ACB2D6570744}"/>
              </a:ext>
            </a:extLst>
          </p:cNvPr>
          <p:cNvSpPr>
            <a:spLocks noGrp="1"/>
          </p:cNvSpPr>
          <p:nvPr>
            <p:ph type="title"/>
          </p:nvPr>
        </p:nvSpPr>
        <p:spPr/>
        <p:txBody>
          <a:bodyPr/>
          <a:lstStyle/>
          <a:p>
            <a:r>
              <a:rPr lang="en-GB" u="sng" dirty="0">
                <a:solidFill>
                  <a:srgbClr val="008000"/>
                </a:solidFill>
              </a:rPr>
              <a:t>Phylogenetics</a:t>
            </a:r>
            <a:endParaRPr lang="en-GB" u="sng" dirty="0">
              <a:solidFill>
                <a:srgbClr val="00B050"/>
              </a:solidFill>
            </a:endParaRPr>
          </a:p>
        </p:txBody>
      </p:sp>
      <p:sp>
        <p:nvSpPr>
          <p:cNvPr id="3" name="Marcador de contenido 2">
            <a:extLst>
              <a:ext uri="{FF2B5EF4-FFF2-40B4-BE49-F238E27FC236}">
                <a16:creationId xmlns="" xmlns:a16="http://schemas.microsoft.com/office/drawing/2014/main" id="{62A43965-BDE8-4E52-B041-DA9371CF4CCC}"/>
              </a:ext>
            </a:extLst>
          </p:cNvPr>
          <p:cNvSpPr>
            <a:spLocks noGrp="1"/>
          </p:cNvSpPr>
          <p:nvPr>
            <p:ph idx="1"/>
          </p:nvPr>
        </p:nvSpPr>
        <p:spPr>
          <a:xfrm>
            <a:off x="457200" y="2243667"/>
            <a:ext cx="8229600" cy="4525963"/>
          </a:xfrm>
        </p:spPr>
        <p:txBody>
          <a:bodyPr/>
          <a:lstStyle/>
          <a:p>
            <a:pPr marL="0" indent="0" algn="ctr">
              <a:buNone/>
            </a:pPr>
            <a:r>
              <a:rPr lang="es-ES" dirty="0"/>
              <a:t>Ignacio Riquelme Medina, 3rd </a:t>
            </a:r>
            <a:r>
              <a:rPr lang="en-GB" dirty="0"/>
              <a:t>year </a:t>
            </a:r>
            <a:r>
              <a:rPr lang="en-GB" dirty="0" smtClean="0"/>
              <a:t>PhD </a:t>
            </a:r>
            <a:r>
              <a:rPr lang="en-GB" dirty="0"/>
              <a:t>Student</a:t>
            </a:r>
          </a:p>
          <a:p>
            <a:pPr marL="0" indent="0" algn="ctr">
              <a:buNone/>
            </a:pPr>
            <a:r>
              <a:rPr lang="en-GB" dirty="0"/>
              <a:t>Bioinformatics, convergent evolution</a:t>
            </a:r>
          </a:p>
          <a:p>
            <a:pPr marL="0" indent="0" algn="ctr">
              <a:buNone/>
            </a:pPr>
            <a:r>
              <a:rPr lang="en-GB" dirty="0" err="1"/>
              <a:t>McInerney</a:t>
            </a:r>
            <a:r>
              <a:rPr lang="en-GB" dirty="0"/>
              <a:t> Lab</a:t>
            </a:r>
          </a:p>
          <a:p>
            <a:pPr marL="0" indent="0" algn="ctr">
              <a:buNone/>
            </a:pPr>
            <a:endParaRPr lang="en-GB" dirty="0"/>
          </a:p>
          <a:p>
            <a:pPr marL="0" indent="0" algn="ctr">
              <a:buNone/>
            </a:pPr>
            <a:r>
              <a:rPr lang="en-GB" dirty="0"/>
              <a:t>Fungi, Phylogenetics, Networks, Coincidence.</a:t>
            </a:r>
          </a:p>
        </p:txBody>
      </p:sp>
    </p:spTree>
    <p:extLst>
      <p:ext uri="{BB962C8B-B14F-4D97-AF65-F5344CB8AC3E}">
        <p14:creationId xmlns:p14="http://schemas.microsoft.com/office/powerpoint/2010/main" val="19514084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2154ED9-7836-4493-9F94-1FCC8CFC6593}"/>
              </a:ext>
            </a:extLst>
          </p:cNvPr>
          <p:cNvSpPr>
            <a:spLocks noGrp="1"/>
          </p:cNvSpPr>
          <p:nvPr>
            <p:ph type="title"/>
          </p:nvPr>
        </p:nvSpPr>
        <p:spPr/>
        <p:txBody>
          <a:bodyPr/>
          <a:lstStyle/>
          <a:p>
            <a:r>
              <a:rPr lang="en-GB" dirty="0">
                <a:solidFill>
                  <a:srgbClr val="008000"/>
                </a:solidFill>
              </a:rPr>
              <a:t>3. Maximum Likelihood</a:t>
            </a:r>
            <a:endParaRPr lang="en-GB" dirty="0"/>
          </a:p>
        </p:txBody>
      </p:sp>
      <p:pic>
        <p:nvPicPr>
          <p:cNvPr id="6" name="Marcador de contenido 5">
            <a:extLst>
              <a:ext uri="{FF2B5EF4-FFF2-40B4-BE49-F238E27FC236}">
                <a16:creationId xmlns="" xmlns:a16="http://schemas.microsoft.com/office/drawing/2014/main" id="{5459346E-E836-40AE-B841-301F284E40A1}"/>
              </a:ext>
            </a:extLst>
          </p:cNvPr>
          <p:cNvPicPr>
            <a:picLocks noGrp="1" noChangeAspect="1"/>
          </p:cNvPicPr>
          <p:nvPr>
            <p:ph sz="half" idx="1"/>
          </p:nvPr>
        </p:nvPicPr>
        <p:blipFill>
          <a:blip r:embed="rId3"/>
          <a:stretch>
            <a:fillRect/>
          </a:stretch>
        </p:blipFill>
        <p:spPr>
          <a:xfrm>
            <a:off x="832470" y="1417638"/>
            <a:ext cx="7479059" cy="4937548"/>
          </a:xfrm>
        </p:spPr>
      </p:pic>
      <p:sp>
        <p:nvSpPr>
          <p:cNvPr id="7" name="Flecha: a la derecha 6">
            <a:extLst>
              <a:ext uri="{FF2B5EF4-FFF2-40B4-BE49-F238E27FC236}">
                <a16:creationId xmlns="" xmlns:a16="http://schemas.microsoft.com/office/drawing/2014/main" id="{FEE97D3E-0F39-4F52-AD8F-C2230B5FDFC7}"/>
              </a:ext>
            </a:extLst>
          </p:cNvPr>
          <p:cNvSpPr/>
          <p:nvPr/>
        </p:nvSpPr>
        <p:spPr>
          <a:xfrm>
            <a:off x="3423974" y="2391508"/>
            <a:ext cx="487345" cy="404763"/>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Elipse 7">
            <a:extLst>
              <a:ext uri="{FF2B5EF4-FFF2-40B4-BE49-F238E27FC236}">
                <a16:creationId xmlns="" xmlns:a16="http://schemas.microsoft.com/office/drawing/2014/main" id="{0DA987B6-88DF-41F0-A229-702A31195B35}"/>
              </a:ext>
            </a:extLst>
          </p:cNvPr>
          <p:cNvSpPr/>
          <p:nvPr/>
        </p:nvSpPr>
        <p:spPr>
          <a:xfrm>
            <a:off x="4042918" y="1986745"/>
            <a:ext cx="398454" cy="404763"/>
          </a:xfrm>
          <a:prstGeom prst="ellipse">
            <a:avLst/>
          </a:prstGeom>
          <a:noFill/>
          <a:ln w="28575">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31822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 xmlns:a16="http://schemas.microsoft.com/office/drawing/2014/main" id="{3BC821B3-4D70-4ACC-8AA2-43E96EDF79E3}"/>
              </a:ext>
            </a:extLst>
          </p:cNvPr>
          <p:cNvSpPr>
            <a:spLocks noGrp="1"/>
          </p:cNvSpPr>
          <p:nvPr>
            <p:ph type="title"/>
          </p:nvPr>
        </p:nvSpPr>
        <p:spPr/>
        <p:txBody>
          <a:bodyPr/>
          <a:lstStyle/>
          <a:p>
            <a:r>
              <a:rPr lang="en-GB" dirty="0">
                <a:solidFill>
                  <a:srgbClr val="008000"/>
                </a:solidFill>
              </a:rPr>
              <a:t>3. Maximum Likelihood</a:t>
            </a:r>
            <a:endParaRPr lang="en-GB" dirty="0"/>
          </a:p>
        </p:txBody>
      </p:sp>
      <p:pic>
        <p:nvPicPr>
          <p:cNvPr id="10" name="Marcador de contenido 9">
            <a:extLst>
              <a:ext uri="{FF2B5EF4-FFF2-40B4-BE49-F238E27FC236}">
                <a16:creationId xmlns="" xmlns:a16="http://schemas.microsoft.com/office/drawing/2014/main" id="{E5091EF7-12B6-467E-B8B7-603082761823}"/>
              </a:ext>
            </a:extLst>
          </p:cNvPr>
          <p:cNvPicPr>
            <a:picLocks noGrp="1" noChangeAspect="1"/>
          </p:cNvPicPr>
          <p:nvPr>
            <p:ph idx="1"/>
          </p:nvPr>
        </p:nvPicPr>
        <p:blipFill>
          <a:blip r:embed="rId2"/>
          <a:stretch>
            <a:fillRect/>
          </a:stretch>
        </p:blipFill>
        <p:spPr>
          <a:xfrm>
            <a:off x="3947678" y="1417638"/>
            <a:ext cx="4633613" cy="4983871"/>
          </a:xfrm>
        </p:spPr>
      </p:pic>
      <p:sp>
        <p:nvSpPr>
          <p:cNvPr id="11" name="Flecha: a la derecha 10">
            <a:extLst>
              <a:ext uri="{FF2B5EF4-FFF2-40B4-BE49-F238E27FC236}">
                <a16:creationId xmlns="" xmlns:a16="http://schemas.microsoft.com/office/drawing/2014/main" id="{8926EC06-F1F9-4CDA-9F72-127B7A05115F}"/>
              </a:ext>
            </a:extLst>
          </p:cNvPr>
          <p:cNvSpPr/>
          <p:nvPr/>
        </p:nvSpPr>
        <p:spPr>
          <a:xfrm>
            <a:off x="3496827" y="2983133"/>
            <a:ext cx="1075174" cy="251208"/>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CuadroTexto 11">
            <a:extLst>
              <a:ext uri="{FF2B5EF4-FFF2-40B4-BE49-F238E27FC236}">
                <a16:creationId xmlns="" xmlns:a16="http://schemas.microsoft.com/office/drawing/2014/main" id="{3481CCCF-12CC-4F3E-BE3D-385C6231F487}"/>
              </a:ext>
            </a:extLst>
          </p:cNvPr>
          <p:cNvSpPr txBox="1"/>
          <p:nvPr/>
        </p:nvSpPr>
        <p:spPr>
          <a:xfrm>
            <a:off x="786284" y="2924071"/>
            <a:ext cx="2710543" cy="369332"/>
          </a:xfrm>
          <a:prstGeom prst="rect">
            <a:avLst/>
          </a:prstGeom>
          <a:noFill/>
        </p:spPr>
        <p:txBody>
          <a:bodyPr wrap="square" rtlCol="0">
            <a:spAutoFit/>
          </a:bodyPr>
          <a:lstStyle/>
          <a:p>
            <a:r>
              <a:rPr lang="en-GB" dirty="0"/>
              <a:t>Nucleotides or </a:t>
            </a:r>
            <a:r>
              <a:rPr lang="en-GB" dirty="0" err="1"/>
              <a:t>AminoAcids</a:t>
            </a:r>
            <a:endParaRPr lang="en-GB" dirty="0"/>
          </a:p>
        </p:txBody>
      </p:sp>
      <p:sp>
        <p:nvSpPr>
          <p:cNvPr id="13" name="Flecha: a la derecha 12">
            <a:extLst>
              <a:ext uri="{FF2B5EF4-FFF2-40B4-BE49-F238E27FC236}">
                <a16:creationId xmlns="" xmlns:a16="http://schemas.microsoft.com/office/drawing/2014/main" id="{DA087893-172E-4E54-B28E-8880E0CE0732}"/>
              </a:ext>
            </a:extLst>
          </p:cNvPr>
          <p:cNvSpPr/>
          <p:nvPr/>
        </p:nvSpPr>
        <p:spPr>
          <a:xfrm>
            <a:off x="3496827" y="3341079"/>
            <a:ext cx="1075174" cy="251208"/>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CuadroTexto 13">
            <a:extLst>
              <a:ext uri="{FF2B5EF4-FFF2-40B4-BE49-F238E27FC236}">
                <a16:creationId xmlns="" xmlns:a16="http://schemas.microsoft.com/office/drawing/2014/main" id="{D1E3B501-DB21-4006-A9D5-357B04974A31}"/>
              </a:ext>
            </a:extLst>
          </p:cNvPr>
          <p:cNvSpPr txBox="1"/>
          <p:nvPr/>
        </p:nvSpPr>
        <p:spPr>
          <a:xfrm>
            <a:off x="1323871" y="3290947"/>
            <a:ext cx="2710543" cy="369332"/>
          </a:xfrm>
          <a:prstGeom prst="rect">
            <a:avLst/>
          </a:prstGeom>
          <a:noFill/>
        </p:spPr>
        <p:txBody>
          <a:bodyPr wrap="square" rtlCol="0">
            <a:spAutoFit/>
          </a:bodyPr>
          <a:lstStyle/>
          <a:p>
            <a:r>
              <a:rPr lang="en-GB" dirty="0"/>
              <a:t>Change to our model</a:t>
            </a:r>
          </a:p>
        </p:txBody>
      </p:sp>
      <p:sp>
        <p:nvSpPr>
          <p:cNvPr id="15" name="Flecha: a la derecha 14">
            <a:extLst>
              <a:ext uri="{FF2B5EF4-FFF2-40B4-BE49-F238E27FC236}">
                <a16:creationId xmlns="" xmlns:a16="http://schemas.microsoft.com/office/drawing/2014/main" id="{AEEB0DA0-F7D1-4F50-92AD-9C2B4AC6D894}"/>
              </a:ext>
            </a:extLst>
          </p:cNvPr>
          <p:cNvSpPr/>
          <p:nvPr/>
        </p:nvSpPr>
        <p:spPr>
          <a:xfrm>
            <a:off x="3496827" y="3713090"/>
            <a:ext cx="1075174" cy="251208"/>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CuadroTexto 15">
            <a:extLst>
              <a:ext uri="{FF2B5EF4-FFF2-40B4-BE49-F238E27FC236}">
                <a16:creationId xmlns="" xmlns:a16="http://schemas.microsoft.com/office/drawing/2014/main" id="{B4ACAC88-7E67-4F72-9FE5-A202A607858C}"/>
              </a:ext>
            </a:extLst>
          </p:cNvPr>
          <p:cNvSpPr txBox="1"/>
          <p:nvPr/>
        </p:nvSpPr>
        <p:spPr>
          <a:xfrm>
            <a:off x="1280503" y="3639963"/>
            <a:ext cx="2710543" cy="1477328"/>
          </a:xfrm>
          <a:prstGeom prst="rect">
            <a:avLst/>
          </a:prstGeom>
          <a:noFill/>
        </p:spPr>
        <p:txBody>
          <a:bodyPr wrap="square" rtlCol="0">
            <a:spAutoFit/>
          </a:bodyPr>
          <a:lstStyle/>
          <a:p>
            <a:r>
              <a:rPr lang="en-GB" dirty="0"/>
              <a:t>Select +I, +G, +I+G or Uniform rates depending on the chosen model.</a:t>
            </a:r>
          </a:p>
          <a:p>
            <a:r>
              <a:rPr lang="en-GB" dirty="0"/>
              <a:t>4 Gamma categories is a good number.</a:t>
            </a:r>
          </a:p>
        </p:txBody>
      </p:sp>
    </p:spTree>
    <p:extLst>
      <p:ext uri="{BB962C8B-B14F-4D97-AF65-F5344CB8AC3E}">
        <p14:creationId xmlns:p14="http://schemas.microsoft.com/office/powerpoint/2010/main" val="566812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BBC83-F98B-4972-913E-E9DDDD6F1B74}"/>
              </a:ext>
            </a:extLst>
          </p:cNvPr>
          <p:cNvSpPr>
            <a:spLocks noGrp="1"/>
          </p:cNvSpPr>
          <p:nvPr>
            <p:ph type="title"/>
          </p:nvPr>
        </p:nvSpPr>
        <p:spPr/>
        <p:txBody>
          <a:bodyPr/>
          <a:lstStyle/>
          <a:p>
            <a:r>
              <a:rPr lang="en-GB" dirty="0">
                <a:solidFill>
                  <a:srgbClr val="008000"/>
                </a:solidFill>
              </a:rPr>
              <a:t>3. Bayesian inference</a:t>
            </a:r>
            <a:endParaRPr lang="en-GB" dirty="0"/>
          </a:p>
        </p:txBody>
      </p:sp>
      <p:sp>
        <p:nvSpPr>
          <p:cNvPr id="5" name="Marcador de texto 4">
            <a:extLst>
              <a:ext uri="{FF2B5EF4-FFF2-40B4-BE49-F238E27FC236}">
                <a16:creationId xmlns="" xmlns:a16="http://schemas.microsoft.com/office/drawing/2014/main" id="{405140F9-80ED-458E-BACA-B1074E971971}"/>
              </a:ext>
            </a:extLst>
          </p:cNvPr>
          <p:cNvSpPr>
            <a:spLocks noGrp="1"/>
          </p:cNvSpPr>
          <p:nvPr>
            <p:ph type="body" idx="1"/>
          </p:nvPr>
        </p:nvSpPr>
        <p:spPr/>
        <p:txBody>
          <a:bodyPr/>
          <a:lstStyle/>
          <a:p>
            <a:r>
              <a:rPr lang="en-GB" dirty="0"/>
              <a:t>Properties</a:t>
            </a:r>
          </a:p>
        </p:txBody>
      </p:sp>
      <p:sp>
        <p:nvSpPr>
          <p:cNvPr id="3" name="Marcador de contenido 2">
            <a:extLst>
              <a:ext uri="{FF2B5EF4-FFF2-40B4-BE49-F238E27FC236}">
                <a16:creationId xmlns="" xmlns:a16="http://schemas.microsoft.com/office/drawing/2014/main" id="{CF49726A-ABC5-4F30-B413-FC8653BE9974}"/>
              </a:ext>
            </a:extLst>
          </p:cNvPr>
          <p:cNvSpPr>
            <a:spLocks noGrp="1"/>
          </p:cNvSpPr>
          <p:nvPr>
            <p:ph sz="half" idx="2"/>
          </p:nvPr>
        </p:nvSpPr>
        <p:spPr/>
        <p:txBody>
          <a:bodyPr>
            <a:normAutofit/>
          </a:bodyPr>
          <a:lstStyle/>
          <a:p>
            <a:r>
              <a:rPr lang="en-GB" dirty="0"/>
              <a:t>Based on Bayes’ Theorem.</a:t>
            </a:r>
          </a:p>
          <a:p>
            <a:r>
              <a:rPr lang="en-GB" dirty="0"/>
              <a:t>Calculates the likelihood of a tree given our sequence.</a:t>
            </a:r>
          </a:p>
          <a:p>
            <a:r>
              <a:rPr lang="en-GB" dirty="0"/>
              <a:t>Fast</a:t>
            </a:r>
          </a:p>
          <a:p>
            <a:r>
              <a:rPr lang="en-GB" dirty="0"/>
              <a:t>Has several hypothesis of evolution.</a:t>
            </a:r>
          </a:p>
          <a:p>
            <a:r>
              <a:rPr lang="en-GB" dirty="0"/>
              <a:t>It is accurate and robust.</a:t>
            </a:r>
          </a:p>
          <a:p>
            <a:endParaRPr lang="en-GB" dirty="0"/>
          </a:p>
          <a:p>
            <a:endParaRPr lang="en-GB" dirty="0"/>
          </a:p>
        </p:txBody>
      </p:sp>
      <p:sp>
        <p:nvSpPr>
          <p:cNvPr id="6" name="Marcador de texto 5">
            <a:extLst>
              <a:ext uri="{FF2B5EF4-FFF2-40B4-BE49-F238E27FC236}">
                <a16:creationId xmlns="" xmlns:a16="http://schemas.microsoft.com/office/drawing/2014/main" id="{C0EE1B7A-3F3A-4257-9022-3846028F90B6}"/>
              </a:ext>
            </a:extLst>
          </p:cNvPr>
          <p:cNvSpPr>
            <a:spLocks noGrp="1"/>
          </p:cNvSpPr>
          <p:nvPr>
            <p:ph type="body" sz="quarter" idx="3"/>
          </p:nvPr>
        </p:nvSpPr>
        <p:spPr/>
        <p:txBody>
          <a:bodyPr/>
          <a:lstStyle/>
          <a:p>
            <a:r>
              <a:rPr lang="en-GB" dirty="0"/>
              <a:t>Uses</a:t>
            </a:r>
          </a:p>
        </p:txBody>
      </p:sp>
      <p:sp>
        <p:nvSpPr>
          <p:cNvPr id="4" name="Marcador de contenido 3">
            <a:extLst>
              <a:ext uri="{FF2B5EF4-FFF2-40B4-BE49-F238E27FC236}">
                <a16:creationId xmlns="" xmlns:a16="http://schemas.microsoft.com/office/drawing/2014/main" id="{C290246B-2C11-4CB0-A427-2D5A51034A08}"/>
              </a:ext>
            </a:extLst>
          </p:cNvPr>
          <p:cNvSpPr>
            <a:spLocks noGrp="1"/>
          </p:cNvSpPr>
          <p:nvPr>
            <p:ph sz="quarter" idx="4"/>
          </p:nvPr>
        </p:nvSpPr>
        <p:spPr/>
        <p:txBody>
          <a:bodyPr>
            <a:normAutofit/>
          </a:bodyPr>
          <a:lstStyle/>
          <a:p>
            <a:r>
              <a:rPr lang="en-GB" dirty="0"/>
              <a:t>It is the other popular method used at the moment.</a:t>
            </a:r>
          </a:p>
          <a:p>
            <a:r>
              <a:rPr lang="en-GB" dirty="0"/>
              <a:t>More efficient than maximum likelihood.</a:t>
            </a:r>
          </a:p>
          <a:p>
            <a:r>
              <a:rPr lang="en-GB" dirty="0"/>
              <a:t>Different than previous methods, present in advanced programs. More complex to use correctly.</a:t>
            </a:r>
          </a:p>
          <a:p>
            <a:pPr marL="0" indent="0">
              <a:buNone/>
            </a:pPr>
            <a:endParaRPr lang="en-GB" dirty="0"/>
          </a:p>
        </p:txBody>
      </p:sp>
      <mc:AlternateContent xmlns:mc="http://schemas.openxmlformats.org/markup-compatibility/2006" xmlns:a14="http://schemas.microsoft.com/office/drawing/2010/main">
        <mc:Choice Requires="a14">
          <p:sp>
            <p:nvSpPr>
              <p:cNvPr id="7" name="CuadroTexto 6">
                <a:extLst>
                  <a:ext uri="{FF2B5EF4-FFF2-40B4-BE49-F238E27FC236}">
                    <a16:creationId xmlns="" xmlns:a16="http://schemas.microsoft.com/office/drawing/2014/main" id="{C4C12506-96A8-443F-9783-D30AB3723D66}"/>
                  </a:ext>
                </a:extLst>
              </p:cNvPr>
              <p:cNvSpPr txBox="1"/>
              <p:nvPr/>
            </p:nvSpPr>
            <p:spPr>
              <a:xfrm>
                <a:off x="941199" y="5409963"/>
                <a:ext cx="2651869" cy="276999"/>
              </a:xfrm>
              <a:prstGeom prst="rect">
                <a:avLst/>
              </a:prstGeom>
              <a:noFill/>
              <a:ln w="19050">
                <a:solidFill>
                  <a:schemeClr val="tx1"/>
                </a:solidFill>
              </a:ln>
            </p:spPr>
            <p:txBody>
              <a:bodyPr wrap="square" lIns="0" tIns="0" rIns="0" bIns="0" rtlCol="0">
                <a:spAutoFit/>
              </a:bodyPr>
              <a:lstStyle/>
              <a:p>
                <a:endParaRPr lang="en-GB" dirty="0"/>
              </a:p>
            </p:txBody>
          </p:sp>
        </mc:Choice>
        <mc:Fallback xmlns="">
          <p:sp>
            <p:nvSpPr>
              <p:cNvPr id="7" name="CuadroTexto 6">
                <a:extLst>
                  <a:ext uri="{FF2B5EF4-FFF2-40B4-BE49-F238E27FC236}">
                    <a16:creationId xmlns:a16="http://schemas.microsoft.com/office/drawing/2014/main" xmlns:a14="http://schemas.microsoft.com/office/drawing/2010/main" xmlns="" id="{C4C12506-96A8-443F-9783-D30AB3723D66}"/>
                  </a:ext>
                </a:extLst>
              </p:cNvPr>
              <p:cNvSpPr txBox="1">
                <a:spLocks noRot="1" noChangeAspect="1" noMove="1" noResize="1" noEditPoints="1" noAdjustHandles="1" noChangeArrowheads="1" noChangeShapeType="1" noTextEdit="1"/>
              </p:cNvSpPr>
              <p:nvPr/>
            </p:nvSpPr>
            <p:spPr>
              <a:xfrm>
                <a:off x="941199" y="5409963"/>
                <a:ext cx="2651869" cy="276999"/>
              </a:xfrm>
              <a:prstGeom prst="rect">
                <a:avLst/>
              </a:prstGeom>
              <a:blipFill rotWithShape="1">
                <a:blip r:embed="rId4"/>
                <a:stretch>
                  <a:fillRect l="-911" t="-4000" r="-228" b="-6000"/>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155747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3AFEA0F7-79D0-47F6-998E-1A75C7A9FE5C}"/>
              </a:ext>
            </a:extLst>
          </p:cNvPr>
          <p:cNvSpPr>
            <a:spLocks noGrp="1"/>
          </p:cNvSpPr>
          <p:nvPr>
            <p:ph type="title"/>
          </p:nvPr>
        </p:nvSpPr>
        <p:spPr/>
        <p:txBody>
          <a:bodyPr/>
          <a:lstStyle/>
          <a:p>
            <a:r>
              <a:rPr lang="en-GB" dirty="0">
                <a:solidFill>
                  <a:srgbClr val="008000"/>
                </a:solidFill>
              </a:rPr>
              <a:t>3. Finally, a tree</a:t>
            </a:r>
            <a:endParaRPr lang="en-GB" dirty="0"/>
          </a:p>
        </p:txBody>
      </p:sp>
      <p:sp>
        <p:nvSpPr>
          <p:cNvPr id="8" name="Marcador de contenido 7">
            <a:extLst>
              <a:ext uri="{FF2B5EF4-FFF2-40B4-BE49-F238E27FC236}">
                <a16:creationId xmlns="" xmlns:a16="http://schemas.microsoft.com/office/drawing/2014/main" id="{4FA28563-2FA5-43AD-8266-199F17E007EF}"/>
              </a:ext>
            </a:extLst>
          </p:cNvPr>
          <p:cNvSpPr>
            <a:spLocks noGrp="1"/>
          </p:cNvSpPr>
          <p:nvPr>
            <p:ph sz="half" idx="1"/>
          </p:nvPr>
        </p:nvSpPr>
        <p:spPr/>
        <p:txBody>
          <a:bodyPr/>
          <a:lstStyle/>
          <a:p>
            <a:r>
              <a:rPr lang="en-GB" dirty="0"/>
              <a:t>The final result of all the methods discussed in the lecture. </a:t>
            </a:r>
          </a:p>
          <a:p>
            <a:r>
              <a:rPr lang="es-ES" dirty="0"/>
              <a:t>W</a:t>
            </a:r>
            <a:r>
              <a:rPr lang="en-GB" dirty="0"/>
              <a:t>e can format the tree in this window, or save it for other programs.</a:t>
            </a:r>
          </a:p>
          <a:p>
            <a:r>
              <a:rPr lang="es-ES" dirty="0"/>
              <a:t>N</a:t>
            </a:r>
            <a:r>
              <a:rPr lang="en-GB" dirty="0" err="1"/>
              <a:t>ewick</a:t>
            </a:r>
            <a:r>
              <a:rPr lang="en-GB" dirty="0"/>
              <a:t> format is recommended, widely used.</a:t>
            </a:r>
          </a:p>
        </p:txBody>
      </p:sp>
      <p:pic>
        <p:nvPicPr>
          <p:cNvPr id="11" name="Marcador de contenido 10">
            <a:extLst>
              <a:ext uri="{FF2B5EF4-FFF2-40B4-BE49-F238E27FC236}">
                <a16:creationId xmlns="" xmlns:a16="http://schemas.microsoft.com/office/drawing/2014/main" id="{E4CBAE0D-C9E0-4B65-9D92-A384F12552B9}"/>
              </a:ext>
            </a:extLst>
          </p:cNvPr>
          <p:cNvPicPr>
            <a:picLocks noGrp="1" noChangeAspect="1"/>
          </p:cNvPicPr>
          <p:nvPr>
            <p:ph sz="half" idx="2"/>
          </p:nvPr>
        </p:nvPicPr>
        <p:blipFill>
          <a:blip r:embed="rId2"/>
          <a:stretch>
            <a:fillRect/>
          </a:stretch>
        </p:blipFill>
        <p:spPr>
          <a:xfrm>
            <a:off x="4720404" y="1600200"/>
            <a:ext cx="3894192" cy="4525963"/>
          </a:xfrm>
        </p:spPr>
      </p:pic>
    </p:spTree>
    <p:extLst>
      <p:ext uri="{BB962C8B-B14F-4D97-AF65-F5344CB8AC3E}">
        <p14:creationId xmlns:p14="http://schemas.microsoft.com/office/powerpoint/2010/main" val="1809881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3AFEA0F7-79D0-47F6-998E-1A75C7A9FE5C}"/>
              </a:ext>
            </a:extLst>
          </p:cNvPr>
          <p:cNvSpPr>
            <a:spLocks noGrp="1"/>
          </p:cNvSpPr>
          <p:nvPr>
            <p:ph type="title"/>
          </p:nvPr>
        </p:nvSpPr>
        <p:spPr/>
        <p:txBody>
          <a:bodyPr/>
          <a:lstStyle/>
          <a:p>
            <a:r>
              <a:rPr lang="en-GB" dirty="0">
                <a:solidFill>
                  <a:srgbClr val="008000"/>
                </a:solidFill>
              </a:rPr>
              <a:t>3. Testing our tree</a:t>
            </a:r>
            <a:endParaRPr lang="en-GB" dirty="0"/>
          </a:p>
        </p:txBody>
      </p:sp>
      <p:sp>
        <p:nvSpPr>
          <p:cNvPr id="8" name="Marcador de contenido 7">
            <a:extLst>
              <a:ext uri="{FF2B5EF4-FFF2-40B4-BE49-F238E27FC236}">
                <a16:creationId xmlns="" xmlns:a16="http://schemas.microsoft.com/office/drawing/2014/main" id="{4FA28563-2FA5-43AD-8266-199F17E007EF}"/>
              </a:ext>
            </a:extLst>
          </p:cNvPr>
          <p:cNvSpPr>
            <a:spLocks noGrp="1"/>
          </p:cNvSpPr>
          <p:nvPr>
            <p:ph sz="half" idx="1"/>
          </p:nvPr>
        </p:nvSpPr>
        <p:spPr/>
        <p:txBody>
          <a:bodyPr>
            <a:normAutofit fontScale="92500" lnSpcReduction="20000"/>
          </a:bodyPr>
          <a:lstStyle/>
          <a:p>
            <a:r>
              <a:rPr lang="en-GB" dirty="0"/>
              <a:t>We use Bootstrap to get the confidence level of each branch split, basically how well supported by the data every branch is.</a:t>
            </a:r>
          </a:p>
          <a:p>
            <a:r>
              <a:rPr lang="en-GB" dirty="0"/>
              <a:t>Used by all the methods discussed in the lecture except Bayesian.</a:t>
            </a:r>
          </a:p>
          <a:p>
            <a:r>
              <a:rPr lang="en-GB" dirty="0"/>
              <a:t>Usually between 100-1000 iterations depending on the size of the tree.</a:t>
            </a:r>
          </a:p>
        </p:txBody>
      </p:sp>
      <p:pic>
        <p:nvPicPr>
          <p:cNvPr id="11" name="Marcador de contenido 10">
            <a:extLst>
              <a:ext uri="{FF2B5EF4-FFF2-40B4-BE49-F238E27FC236}">
                <a16:creationId xmlns="" xmlns:a16="http://schemas.microsoft.com/office/drawing/2014/main" id="{E4CBAE0D-C9E0-4B65-9D92-A384F12552B9}"/>
              </a:ext>
            </a:extLst>
          </p:cNvPr>
          <p:cNvPicPr>
            <a:picLocks noGrp="1" noChangeAspect="1"/>
          </p:cNvPicPr>
          <p:nvPr>
            <p:ph sz="half" idx="2"/>
          </p:nvPr>
        </p:nvPicPr>
        <p:blipFill>
          <a:blip r:embed="rId3"/>
          <a:stretch>
            <a:fillRect/>
          </a:stretch>
        </p:blipFill>
        <p:spPr>
          <a:xfrm>
            <a:off x="4720404" y="2194648"/>
            <a:ext cx="3894192" cy="3337066"/>
          </a:xfrm>
        </p:spPr>
      </p:pic>
      <p:sp>
        <p:nvSpPr>
          <p:cNvPr id="6" name="Flecha: a la derecha 5">
            <a:extLst>
              <a:ext uri="{FF2B5EF4-FFF2-40B4-BE49-F238E27FC236}">
                <a16:creationId xmlns="" xmlns:a16="http://schemas.microsoft.com/office/drawing/2014/main" id="{6A40E1A1-24CB-465A-AE1F-C79910012523}"/>
              </a:ext>
            </a:extLst>
          </p:cNvPr>
          <p:cNvSpPr/>
          <p:nvPr/>
        </p:nvSpPr>
        <p:spPr>
          <a:xfrm>
            <a:off x="5006593" y="2990640"/>
            <a:ext cx="276329" cy="258745"/>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3824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3AFEA0F7-79D0-47F6-998E-1A75C7A9FE5C}"/>
              </a:ext>
            </a:extLst>
          </p:cNvPr>
          <p:cNvSpPr>
            <a:spLocks noGrp="1"/>
          </p:cNvSpPr>
          <p:nvPr>
            <p:ph type="title"/>
          </p:nvPr>
        </p:nvSpPr>
        <p:spPr/>
        <p:txBody>
          <a:bodyPr/>
          <a:lstStyle/>
          <a:p>
            <a:r>
              <a:rPr lang="en-GB" dirty="0">
                <a:solidFill>
                  <a:srgbClr val="008000"/>
                </a:solidFill>
              </a:rPr>
              <a:t>3. Testing our tree</a:t>
            </a:r>
            <a:endParaRPr lang="en-GB" dirty="0"/>
          </a:p>
        </p:txBody>
      </p:sp>
      <p:sp>
        <p:nvSpPr>
          <p:cNvPr id="8" name="Marcador de contenido 7">
            <a:extLst>
              <a:ext uri="{FF2B5EF4-FFF2-40B4-BE49-F238E27FC236}">
                <a16:creationId xmlns="" xmlns:a16="http://schemas.microsoft.com/office/drawing/2014/main" id="{4FA28563-2FA5-43AD-8266-199F17E007EF}"/>
              </a:ext>
            </a:extLst>
          </p:cNvPr>
          <p:cNvSpPr>
            <a:spLocks noGrp="1"/>
          </p:cNvSpPr>
          <p:nvPr>
            <p:ph sz="half" idx="1"/>
          </p:nvPr>
        </p:nvSpPr>
        <p:spPr/>
        <p:txBody>
          <a:bodyPr>
            <a:normAutofit/>
          </a:bodyPr>
          <a:lstStyle/>
          <a:p>
            <a:r>
              <a:rPr lang="en-GB" dirty="0"/>
              <a:t>In this case, 62% of the bootstrap trees agree with our tree for this branch split.</a:t>
            </a:r>
          </a:p>
          <a:p>
            <a:r>
              <a:rPr lang="en-GB" dirty="0"/>
              <a:t>We should try to aim for &gt;80 support in every branch split.</a:t>
            </a:r>
          </a:p>
        </p:txBody>
      </p:sp>
      <p:pic>
        <p:nvPicPr>
          <p:cNvPr id="11" name="Marcador de contenido 10">
            <a:extLst>
              <a:ext uri="{FF2B5EF4-FFF2-40B4-BE49-F238E27FC236}">
                <a16:creationId xmlns="" xmlns:a16="http://schemas.microsoft.com/office/drawing/2014/main" id="{E4CBAE0D-C9E0-4B65-9D92-A384F12552B9}"/>
              </a:ext>
            </a:extLst>
          </p:cNvPr>
          <p:cNvPicPr>
            <a:picLocks noGrp="1" noChangeAspect="1"/>
          </p:cNvPicPr>
          <p:nvPr>
            <p:ph sz="half" idx="2"/>
          </p:nvPr>
        </p:nvPicPr>
        <p:blipFill>
          <a:blip r:embed="rId3"/>
          <a:stretch>
            <a:fillRect/>
          </a:stretch>
        </p:blipFill>
        <p:spPr>
          <a:xfrm>
            <a:off x="4495800" y="1483450"/>
            <a:ext cx="4191000" cy="4759462"/>
          </a:xfrm>
        </p:spPr>
      </p:pic>
    </p:spTree>
    <p:extLst>
      <p:ext uri="{BB962C8B-B14F-4D97-AF65-F5344CB8AC3E}">
        <p14:creationId xmlns:p14="http://schemas.microsoft.com/office/powerpoint/2010/main" val="1752133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3AFEA0F7-79D0-47F6-998E-1A75C7A9FE5C}"/>
              </a:ext>
            </a:extLst>
          </p:cNvPr>
          <p:cNvSpPr>
            <a:spLocks noGrp="1"/>
          </p:cNvSpPr>
          <p:nvPr>
            <p:ph type="title"/>
          </p:nvPr>
        </p:nvSpPr>
        <p:spPr/>
        <p:txBody>
          <a:bodyPr/>
          <a:lstStyle/>
          <a:p>
            <a:r>
              <a:rPr lang="en-GB" dirty="0">
                <a:solidFill>
                  <a:srgbClr val="008000"/>
                </a:solidFill>
              </a:rPr>
              <a:t>3. Making our tree pretty</a:t>
            </a:r>
            <a:endParaRPr lang="en-GB" dirty="0"/>
          </a:p>
        </p:txBody>
      </p:sp>
      <p:sp>
        <p:nvSpPr>
          <p:cNvPr id="8" name="Marcador de contenido 7">
            <a:extLst>
              <a:ext uri="{FF2B5EF4-FFF2-40B4-BE49-F238E27FC236}">
                <a16:creationId xmlns="" xmlns:a16="http://schemas.microsoft.com/office/drawing/2014/main" id="{4FA28563-2FA5-43AD-8266-199F17E007EF}"/>
              </a:ext>
            </a:extLst>
          </p:cNvPr>
          <p:cNvSpPr>
            <a:spLocks noGrp="1"/>
          </p:cNvSpPr>
          <p:nvPr>
            <p:ph sz="half" idx="1"/>
          </p:nvPr>
        </p:nvSpPr>
        <p:spPr>
          <a:xfrm>
            <a:off x="2466181" y="1425576"/>
            <a:ext cx="4226719" cy="4525963"/>
          </a:xfrm>
        </p:spPr>
        <p:txBody>
          <a:bodyPr>
            <a:normAutofit/>
          </a:bodyPr>
          <a:lstStyle/>
          <a:p>
            <a:pPr algn="ctr"/>
            <a:r>
              <a:rPr lang="en-GB" dirty="0"/>
              <a:t>Import our tree in </a:t>
            </a:r>
            <a:r>
              <a:rPr lang="en-GB" dirty="0" err="1"/>
              <a:t>newick</a:t>
            </a:r>
            <a:r>
              <a:rPr lang="en-GB" dirty="0"/>
              <a:t> format to other programs.</a:t>
            </a:r>
          </a:p>
          <a:p>
            <a:pPr marL="0" indent="0">
              <a:buNone/>
            </a:pPr>
            <a:endParaRPr lang="en-GB" dirty="0"/>
          </a:p>
          <a:p>
            <a:pPr marL="0" indent="0">
              <a:buNone/>
            </a:pPr>
            <a:endParaRPr lang="en-GB" dirty="0"/>
          </a:p>
          <a:p>
            <a:pPr marL="0" indent="0">
              <a:buNone/>
            </a:pPr>
            <a:r>
              <a:rPr lang="en-GB" dirty="0" err="1"/>
              <a:t>FigTree</a:t>
            </a:r>
            <a:r>
              <a:rPr lang="en-GB" dirty="0"/>
              <a:t>				(Online)</a:t>
            </a:r>
          </a:p>
        </p:txBody>
      </p:sp>
      <p:pic>
        <p:nvPicPr>
          <p:cNvPr id="5" name="Content Placeholder 4">
            <a:extLst>
              <a:ext uri="{FF2B5EF4-FFF2-40B4-BE49-F238E27FC236}">
                <a16:creationId xmlns="" xmlns:a16="http://schemas.microsoft.com/office/drawing/2014/main" id="{D8061658-1C7B-9C47-872B-7C690387B46C}"/>
              </a:ext>
            </a:extLst>
          </p:cNvPr>
          <p:cNvPicPr>
            <a:picLocks noGrp="1" noChangeAspect="1"/>
          </p:cNvPicPr>
          <p:nvPr>
            <p:ph sz="half" idx="2"/>
          </p:nvPr>
        </p:nvPicPr>
        <p:blipFill>
          <a:blip r:embed="rId3"/>
          <a:stretch>
            <a:fillRect/>
          </a:stretch>
        </p:blipFill>
        <p:spPr>
          <a:xfrm>
            <a:off x="1079502" y="3429000"/>
            <a:ext cx="1285081" cy="1285081"/>
          </a:xfrm>
        </p:spPr>
      </p:pic>
      <p:pic>
        <p:nvPicPr>
          <p:cNvPr id="9" name="Picture 8">
            <a:extLst>
              <a:ext uri="{FF2B5EF4-FFF2-40B4-BE49-F238E27FC236}">
                <a16:creationId xmlns="" xmlns:a16="http://schemas.microsoft.com/office/drawing/2014/main" id="{EB20ADCD-272E-F246-8913-060C32823F59}"/>
              </a:ext>
            </a:extLst>
          </p:cNvPr>
          <p:cNvPicPr>
            <a:picLocks noChangeAspect="1"/>
          </p:cNvPicPr>
          <p:nvPr/>
        </p:nvPicPr>
        <p:blipFill>
          <a:blip r:embed="rId4"/>
          <a:stretch>
            <a:fillRect/>
          </a:stretch>
        </p:blipFill>
        <p:spPr>
          <a:xfrm>
            <a:off x="3721100" y="4652074"/>
            <a:ext cx="4038600" cy="1474089"/>
          </a:xfrm>
          <a:prstGeom prst="rect">
            <a:avLst/>
          </a:prstGeom>
        </p:spPr>
      </p:pic>
      <p:pic>
        <p:nvPicPr>
          <p:cNvPr id="12" name="Picture 11">
            <a:extLst>
              <a:ext uri="{FF2B5EF4-FFF2-40B4-BE49-F238E27FC236}">
                <a16:creationId xmlns="" xmlns:a16="http://schemas.microsoft.com/office/drawing/2014/main" id="{27ABDBAB-FDF1-DE4E-B8FC-0F3942DC565B}"/>
              </a:ext>
            </a:extLst>
          </p:cNvPr>
          <p:cNvPicPr>
            <a:picLocks noChangeAspect="1"/>
          </p:cNvPicPr>
          <p:nvPr/>
        </p:nvPicPr>
        <p:blipFill>
          <a:blip r:embed="rId5"/>
          <a:stretch>
            <a:fillRect/>
          </a:stretch>
        </p:blipFill>
        <p:spPr>
          <a:xfrm>
            <a:off x="5257799" y="3429000"/>
            <a:ext cx="2260601" cy="344604"/>
          </a:xfrm>
          <a:prstGeom prst="rect">
            <a:avLst/>
          </a:prstGeom>
        </p:spPr>
      </p:pic>
    </p:spTree>
    <p:extLst>
      <p:ext uri="{BB962C8B-B14F-4D97-AF65-F5344CB8AC3E}">
        <p14:creationId xmlns:p14="http://schemas.microsoft.com/office/powerpoint/2010/main" val="123377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 xmlns:a16="http://schemas.microsoft.com/office/drawing/2014/main" id="{C654BB0A-CD8D-4AEC-9CEA-33D8CB3F4F74}"/>
              </a:ext>
            </a:extLst>
          </p:cNvPr>
          <p:cNvSpPr>
            <a:spLocks noGrp="1"/>
          </p:cNvSpPr>
          <p:nvPr>
            <p:ph type="title"/>
          </p:nvPr>
        </p:nvSpPr>
        <p:spPr/>
        <p:txBody>
          <a:bodyPr/>
          <a:lstStyle/>
          <a:p>
            <a:r>
              <a:rPr lang="en-GB" u="sng" dirty="0">
                <a:solidFill>
                  <a:srgbClr val="008000"/>
                </a:solidFill>
              </a:rPr>
              <a:t>Phylogenetics</a:t>
            </a:r>
            <a:endParaRPr lang="es-ES" dirty="0"/>
          </a:p>
        </p:txBody>
      </p:sp>
      <p:sp>
        <p:nvSpPr>
          <p:cNvPr id="6" name="Marcador de contenido 5">
            <a:extLst>
              <a:ext uri="{FF2B5EF4-FFF2-40B4-BE49-F238E27FC236}">
                <a16:creationId xmlns="" xmlns:a16="http://schemas.microsoft.com/office/drawing/2014/main" id="{75ABFD6F-224D-4CF0-AE7D-19A774916D01}"/>
              </a:ext>
            </a:extLst>
          </p:cNvPr>
          <p:cNvSpPr>
            <a:spLocks noGrp="1"/>
          </p:cNvSpPr>
          <p:nvPr>
            <p:ph idx="1"/>
          </p:nvPr>
        </p:nvSpPr>
        <p:spPr>
          <a:xfrm>
            <a:off x="457200" y="1621367"/>
            <a:ext cx="8229600" cy="4525963"/>
          </a:xfrm>
        </p:spPr>
        <p:txBody>
          <a:bodyPr>
            <a:normAutofit lnSpcReduction="10000"/>
          </a:bodyPr>
          <a:lstStyle/>
          <a:p>
            <a:pPr marL="514350" indent="-514350">
              <a:buFont typeface="+mj-lt"/>
              <a:buAutoNum type="arabicPeriod"/>
            </a:pPr>
            <a:r>
              <a:rPr lang="en-GB" dirty="0"/>
              <a:t>Basics of Phylogenetics</a:t>
            </a:r>
          </a:p>
          <a:p>
            <a:pPr marL="400050" lvl="1" indent="0">
              <a:buNone/>
            </a:pPr>
            <a:r>
              <a:rPr lang="en-GB" dirty="0"/>
              <a:t>Cladogram, phylograms, rooting, outgroups</a:t>
            </a:r>
          </a:p>
          <a:p>
            <a:pPr marL="514350" indent="-514350">
              <a:buFont typeface="+mj-lt"/>
              <a:buAutoNum type="arabicPeriod"/>
            </a:pPr>
            <a:r>
              <a:rPr lang="en-GB" dirty="0"/>
              <a:t>Data and Alignment</a:t>
            </a:r>
          </a:p>
          <a:p>
            <a:pPr marL="400050" lvl="1" indent="0">
              <a:buNone/>
            </a:pPr>
            <a:r>
              <a:rPr lang="en-GB" dirty="0"/>
              <a:t>What kind of data to use, aligning our sequences</a:t>
            </a:r>
          </a:p>
          <a:p>
            <a:pPr marL="514350" indent="-514350">
              <a:buFont typeface="+mj-lt"/>
              <a:buAutoNum type="arabicPeriod"/>
            </a:pPr>
            <a:r>
              <a:rPr lang="en-GB" dirty="0"/>
              <a:t>Phylogenetic Analysis:</a:t>
            </a:r>
          </a:p>
          <a:p>
            <a:pPr lvl="1"/>
            <a:r>
              <a:rPr lang="es-ES" dirty="0" err="1"/>
              <a:t>Neighbor</a:t>
            </a:r>
            <a:r>
              <a:rPr lang="es-ES" dirty="0"/>
              <a:t> </a:t>
            </a:r>
            <a:r>
              <a:rPr lang="es-ES" dirty="0" err="1"/>
              <a:t>joining</a:t>
            </a:r>
            <a:endParaRPr lang="es-ES" dirty="0"/>
          </a:p>
          <a:p>
            <a:pPr lvl="1"/>
            <a:r>
              <a:rPr lang="en-GB" dirty="0"/>
              <a:t>Parsimony</a:t>
            </a:r>
          </a:p>
          <a:p>
            <a:pPr lvl="1"/>
            <a:r>
              <a:rPr lang="en-GB" dirty="0"/>
              <a:t>Maximum likelihood</a:t>
            </a:r>
          </a:p>
          <a:p>
            <a:pPr lvl="1"/>
            <a:r>
              <a:rPr lang="en-GB" dirty="0"/>
              <a:t>Testing</a:t>
            </a:r>
          </a:p>
          <a:p>
            <a:endParaRPr lang="es-ES" dirty="0"/>
          </a:p>
        </p:txBody>
      </p:sp>
    </p:spTree>
    <p:extLst>
      <p:ext uri="{BB962C8B-B14F-4D97-AF65-F5344CB8AC3E}">
        <p14:creationId xmlns:p14="http://schemas.microsoft.com/office/powerpoint/2010/main" val="1570112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 xmlns:a16="http://schemas.microsoft.com/office/drawing/2014/main" id="{3AFEA0F7-79D0-47F6-998E-1A75C7A9FE5C}"/>
              </a:ext>
            </a:extLst>
          </p:cNvPr>
          <p:cNvSpPr>
            <a:spLocks noGrp="1"/>
          </p:cNvSpPr>
          <p:nvPr>
            <p:ph type="title"/>
          </p:nvPr>
        </p:nvSpPr>
        <p:spPr/>
        <p:txBody>
          <a:bodyPr/>
          <a:lstStyle/>
          <a:p>
            <a:r>
              <a:rPr lang="en-GB" dirty="0">
                <a:solidFill>
                  <a:srgbClr val="008000"/>
                </a:solidFill>
              </a:rPr>
              <a:t> Other programs and tutorials</a:t>
            </a:r>
            <a:endParaRPr lang="en-GB" dirty="0"/>
          </a:p>
        </p:txBody>
      </p:sp>
      <p:sp>
        <p:nvSpPr>
          <p:cNvPr id="8" name="Marcador de contenido 7">
            <a:extLst>
              <a:ext uri="{FF2B5EF4-FFF2-40B4-BE49-F238E27FC236}">
                <a16:creationId xmlns="" xmlns:a16="http://schemas.microsoft.com/office/drawing/2014/main" id="{4FA28563-2FA5-43AD-8266-199F17E007EF}"/>
              </a:ext>
            </a:extLst>
          </p:cNvPr>
          <p:cNvSpPr>
            <a:spLocks noGrp="1"/>
          </p:cNvSpPr>
          <p:nvPr>
            <p:ph sz="half" idx="1"/>
          </p:nvPr>
        </p:nvSpPr>
        <p:spPr>
          <a:xfrm>
            <a:off x="387350" y="2001839"/>
            <a:ext cx="8369300" cy="3192462"/>
          </a:xfrm>
        </p:spPr>
        <p:txBody>
          <a:bodyPr>
            <a:normAutofit fontScale="92500"/>
          </a:bodyPr>
          <a:lstStyle/>
          <a:p>
            <a:pPr marL="0" indent="0">
              <a:buNone/>
            </a:pPr>
            <a:r>
              <a:rPr lang="en-GB" dirty="0">
                <a:hlinkClick r:id="rId3"/>
              </a:rPr>
              <a:t>Command Line </a:t>
            </a:r>
            <a:r>
              <a:rPr lang="en-GB" dirty="0"/>
              <a:t>(Changing directories and checking files)</a:t>
            </a:r>
          </a:p>
          <a:p>
            <a:pPr marL="0" indent="0">
              <a:buNone/>
            </a:pPr>
            <a:r>
              <a:rPr lang="en-GB" dirty="0"/>
              <a:t>Complete Packages: </a:t>
            </a:r>
            <a:r>
              <a:rPr lang="en-GB" dirty="0">
                <a:hlinkClick r:id="rId4"/>
              </a:rPr>
              <a:t>SeaView</a:t>
            </a:r>
            <a:r>
              <a:rPr lang="en-GB" dirty="0"/>
              <a:t>, </a:t>
            </a:r>
            <a:r>
              <a:rPr lang="en-GB" dirty="0">
                <a:hlinkClick r:id="rId5"/>
              </a:rPr>
              <a:t>PAUP</a:t>
            </a:r>
            <a:endParaRPr lang="en-GB" dirty="0"/>
          </a:p>
          <a:p>
            <a:pPr marL="0" indent="0">
              <a:buNone/>
            </a:pPr>
            <a:r>
              <a:rPr lang="en-GB" dirty="0"/>
              <a:t>Alignments: </a:t>
            </a:r>
            <a:r>
              <a:rPr lang="en-GB" dirty="0">
                <a:hlinkClick r:id="rId6"/>
              </a:rPr>
              <a:t>ClustalW</a:t>
            </a:r>
            <a:r>
              <a:rPr lang="en-GB" dirty="0"/>
              <a:t>, </a:t>
            </a:r>
            <a:r>
              <a:rPr lang="en-GB" dirty="0">
                <a:hlinkClick r:id="rId7"/>
              </a:rPr>
              <a:t>MUSCLE</a:t>
            </a:r>
            <a:r>
              <a:rPr lang="en-GB" dirty="0"/>
              <a:t>, </a:t>
            </a:r>
            <a:r>
              <a:rPr lang="en-GB" dirty="0">
                <a:hlinkClick r:id="rId8"/>
              </a:rPr>
              <a:t>Mafft</a:t>
            </a:r>
            <a:endParaRPr lang="en-GB" dirty="0"/>
          </a:p>
          <a:p>
            <a:pPr marL="0" indent="0">
              <a:buNone/>
            </a:pPr>
            <a:r>
              <a:rPr lang="en-GB" dirty="0"/>
              <a:t>Model Testing: </a:t>
            </a:r>
            <a:r>
              <a:rPr lang="en-GB" dirty="0">
                <a:hlinkClick r:id="rId9"/>
              </a:rPr>
              <a:t>JModelTest</a:t>
            </a:r>
            <a:r>
              <a:rPr lang="en-GB" dirty="0"/>
              <a:t>, </a:t>
            </a:r>
            <a:r>
              <a:rPr lang="en-GB" dirty="0">
                <a:hlinkClick r:id="rId10"/>
              </a:rPr>
              <a:t>ProtTest</a:t>
            </a:r>
            <a:r>
              <a:rPr lang="en-GB" dirty="0"/>
              <a:t>, </a:t>
            </a:r>
            <a:r>
              <a:rPr lang="en-GB" dirty="0">
                <a:hlinkClick r:id="rId11"/>
              </a:rPr>
              <a:t>ModelGenerator</a:t>
            </a:r>
            <a:endParaRPr lang="en-GB" dirty="0"/>
          </a:p>
          <a:p>
            <a:pPr marL="0" indent="0">
              <a:buNone/>
            </a:pPr>
            <a:r>
              <a:rPr lang="en-GB" dirty="0"/>
              <a:t>Maximum Likelihood: </a:t>
            </a:r>
            <a:r>
              <a:rPr lang="en-GB" dirty="0">
                <a:hlinkClick r:id="rId12"/>
              </a:rPr>
              <a:t>RAxML</a:t>
            </a:r>
            <a:r>
              <a:rPr lang="en-GB" dirty="0"/>
              <a:t>, </a:t>
            </a:r>
            <a:r>
              <a:rPr lang="en-GB" dirty="0">
                <a:hlinkClick r:id="rId13"/>
              </a:rPr>
              <a:t>PhyML</a:t>
            </a:r>
            <a:r>
              <a:rPr lang="en-GB" dirty="0"/>
              <a:t>, </a:t>
            </a:r>
            <a:r>
              <a:rPr lang="en-GB" dirty="0">
                <a:hlinkClick r:id="rId14"/>
              </a:rPr>
              <a:t>IQ-Tree</a:t>
            </a:r>
            <a:endParaRPr lang="en-GB" dirty="0"/>
          </a:p>
          <a:p>
            <a:pPr marL="0" indent="0">
              <a:buNone/>
            </a:pPr>
            <a:r>
              <a:rPr lang="en-GB" dirty="0"/>
              <a:t>Bayesian inference: </a:t>
            </a:r>
            <a:r>
              <a:rPr lang="en-GB" dirty="0">
                <a:hlinkClick r:id="rId15"/>
              </a:rPr>
              <a:t>MrBayes</a:t>
            </a:r>
            <a:r>
              <a:rPr lang="en-GB" dirty="0"/>
              <a:t>, </a:t>
            </a:r>
            <a:r>
              <a:rPr lang="en-GB" dirty="0">
                <a:hlinkClick r:id="rId16"/>
              </a:rPr>
              <a:t>BEAST</a:t>
            </a:r>
            <a:r>
              <a:rPr lang="en-GB" dirty="0"/>
              <a:t>, </a:t>
            </a:r>
            <a:r>
              <a:rPr lang="en-GB" dirty="0">
                <a:hlinkClick r:id="rId17"/>
              </a:rPr>
              <a:t>PhyloBayes</a:t>
            </a:r>
            <a:r>
              <a:rPr lang="en-GB" dirty="0"/>
              <a:t>, </a:t>
            </a:r>
            <a:r>
              <a:rPr lang="en-GB" dirty="0">
                <a:hlinkClick r:id="rId18"/>
              </a:rPr>
              <a:t>RevBayes</a:t>
            </a:r>
            <a:endParaRPr lang="en-GB" dirty="0"/>
          </a:p>
        </p:txBody>
      </p:sp>
    </p:spTree>
    <p:extLst>
      <p:ext uri="{BB962C8B-B14F-4D97-AF65-F5344CB8AC3E}">
        <p14:creationId xmlns:p14="http://schemas.microsoft.com/office/powerpoint/2010/main" val="2825712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660066"/>
                </a:solidFill>
              </a:rPr>
              <a:t>Thank You! </a:t>
            </a:r>
          </a:p>
        </p:txBody>
      </p:sp>
      <p:sp>
        <p:nvSpPr>
          <p:cNvPr id="3" name="Content Placeholder 2"/>
          <p:cNvSpPr>
            <a:spLocks noGrp="1"/>
          </p:cNvSpPr>
          <p:nvPr>
            <p:ph idx="1"/>
          </p:nvPr>
        </p:nvSpPr>
        <p:spPr/>
        <p:txBody>
          <a:bodyPr/>
          <a:lstStyle/>
          <a:p>
            <a:pPr marL="0" indent="0" algn="ctr">
              <a:buNone/>
            </a:pPr>
            <a:r>
              <a:rPr lang="en-US" i="1" dirty="0"/>
              <a:t>We would like to say a big thank you to the </a:t>
            </a:r>
            <a:r>
              <a:rPr lang="en-US" b="1" dirty="0">
                <a:solidFill>
                  <a:srgbClr val="008000"/>
                </a:solidFill>
              </a:rPr>
              <a:t>Division of Evolution and Genomic Science </a:t>
            </a:r>
            <a:r>
              <a:rPr lang="en-US" i="1" dirty="0"/>
              <a:t>for supporting this series, and</a:t>
            </a:r>
            <a:r>
              <a:rPr lang="en-US" dirty="0"/>
              <a:t> </a:t>
            </a:r>
            <a:r>
              <a:rPr lang="en-US" b="1" dirty="0">
                <a:solidFill>
                  <a:srgbClr val="008000"/>
                </a:solidFill>
              </a:rPr>
              <a:t>all of you </a:t>
            </a:r>
            <a:r>
              <a:rPr lang="en-US" i="1" dirty="0"/>
              <a:t>for attending! </a:t>
            </a:r>
          </a:p>
          <a:p>
            <a:pPr marL="0" indent="0" algn="ctr">
              <a:buNone/>
            </a:pPr>
            <a:endParaRPr lang="en-US" dirty="0"/>
          </a:p>
          <a:p>
            <a:pPr marL="0" indent="0" algn="ctr">
              <a:buNone/>
            </a:pPr>
            <a:r>
              <a:rPr lang="en-US" b="1" dirty="0"/>
              <a:t>Please join us for drinks and chat in the café</a:t>
            </a:r>
            <a:r>
              <a:rPr lang="en-US" b="1" dirty="0" smtClean="0"/>
              <a:t>!</a:t>
            </a:r>
          </a:p>
          <a:p>
            <a:pPr marL="0" indent="0" algn="ctr">
              <a:buNone/>
            </a:pPr>
            <a:endParaRPr lang="en-US" b="1" dirty="0"/>
          </a:p>
          <a:p>
            <a:pPr marL="0" indent="0" algn="ctr">
              <a:buNone/>
            </a:pPr>
            <a:r>
              <a:rPr lang="en-US" b="1" dirty="0" smtClean="0"/>
              <a:t>And follow us on twitter - @</a:t>
            </a:r>
            <a:r>
              <a:rPr lang="en-US" b="1" dirty="0" err="1" smtClean="0"/>
              <a:t>EGS_UoM</a:t>
            </a:r>
            <a:r>
              <a:rPr lang="en-US" b="1" dirty="0" smtClean="0"/>
              <a:t> </a:t>
            </a:r>
            <a:endParaRPr lang="en-US" b="1" dirty="0"/>
          </a:p>
        </p:txBody>
      </p:sp>
    </p:spTree>
    <p:extLst>
      <p:ext uri="{BB962C8B-B14F-4D97-AF65-F5344CB8AC3E}">
        <p14:creationId xmlns:p14="http://schemas.microsoft.com/office/powerpoint/2010/main" val="360216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FE9A82-6028-4F9B-8BFF-8EED11512926}"/>
              </a:ext>
            </a:extLst>
          </p:cNvPr>
          <p:cNvSpPr>
            <a:spLocks noGrp="1"/>
          </p:cNvSpPr>
          <p:nvPr>
            <p:ph type="title"/>
          </p:nvPr>
        </p:nvSpPr>
        <p:spPr/>
        <p:txBody>
          <a:bodyPr/>
          <a:lstStyle/>
          <a:p>
            <a:r>
              <a:rPr lang="en-GB" dirty="0">
                <a:solidFill>
                  <a:srgbClr val="008000"/>
                </a:solidFill>
              </a:rPr>
              <a:t>What is phylogenetics?</a:t>
            </a:r>
            <a:endParaRPr lang="es-ES" dirty="0"/>
          </a:p>
        </p:txBody>
      </p:sp>
      <p:sp>
        <p:nvSpPr>
          <p:cNvPr id="3" name="Marcador de contenido 2">
            <a:extLst>
              <a:ext uri="{FF2B5EF4-FFF2-40B4-BE49-F238E27FC236}">
                <a16:creationId xmlns="" xmlns:a16="http://schemas.microsoft.com/office/drawing/2014/main" id="{32534327-B435-465A-85E3-2C7FF96A8021}"/>
              </a:ext>
            </a:extLst>
          </p:cNvPr>
          <p:cNvSpPr>
            <a:spLocks noGrp="1"/>
          </p:cNvSpPr>
          <p:nvPr>
            <p:ph sz="half" idx="1"/>
          </p:nvPr>
        </p:nvSpPr>
        <p:spPr/>
        <p:txBody>
          <a:bodyPr>
            <a:normAutofit/>
          </a:bodyPr>
          <a:lstStyle/>
          <a:p>
            <a:r>
              <a:rPr lang="en-US" dirty="0">
                <a:latin typeface="Al Bayan" charset="0"/>
                <a:cs typeface="Lucida Grande" charset="0"/>
                <a:sym typeface="Al Bayan" charset="0"/>
              </a:rPr>
              <a:t>Sees homology as evidence of common ancestry</a:t>
            </a:r>
            <a:endParaRPr lang="en-US" dirty="0">
              <a:latin typeface="Al Bayan" charset="0"/>
              <a:ea typeface="ヒラギノ角ゴ ProN W6" charset="0"/>
              <a:cs typeface="ヒラギノ角ゴ ProN W6" charset="0"/>
              <a:sym typeface="Al Bayan" charset="0"/>
            </a:endParaRPr>
          </a:p>
          <a:p>
            <a:r>
              <a:rPr lang="en-US" dirty="0">
                <a:latin typeface="Al Bayan" charset="0"/>
                <a:cs typeface="Lucida Grande" charset="0"/>
                <a:sym typeface="Al Bayan" charset="0"/>
              </a:rPr>
              <a:t>Uses tree diagrams to portray relationships based upon recency of common ancestry</a:t>
            </a:r>
            <a:endParaRPr lang="en-US" dirty="0">
              <a:latin typeface="Al Bayan" charset="0"/>
              <a:ea typeface="ヒラギノ角ゴ ProN W6" charset="0"/>
              <a:cs typeface="ヒラギノ角ゴ ProN W6" charset="0"/>
              <a:sym typeface="Al Bayan" charset="0"/>
            </a:endParaRPr>
          </a:p>
          <a:p>
            <a:r>
              <a:rPr lang="en-US" dirty="0">
                <a:latin typeface="Al Bayan" charset="0"/>
                <a:cs typeface="Lucida Grande" charset="0"/>
                <a:sym typeface="Al Bayan" charset="0"/>
              </a:rPr>
              <a:t>Monophyletic groups (clades) </a:t>
            </a:r>
            <a:endParaRPr lang="es-ES" dirty="0"/>
          </a:p>
        </p:txBody>
      </p:sp>
      <p:sp>
        <p:nvSpPr>
          <p:cNvPr id="4" name="Marcador de contenido 3">
            <a:extLst>
              <a:ext uri="{FF2B5EF4-FFF2-40B4-BE49-F238E27FC236}">
                <a16:creationId xmlns="" xmlns:a16="http://schemas.microsoft.com/office/drawing/2014/main" id="{7069A00A-2F17-48A6-9A4F-AC9750BC884D}"/>
              </a:ext>
            </a:extLst>
          </p:cNvPr>
          <p:cNvSpPr>
            <a:spLocks noGrp="1"/>
          </p:cNvSpPr>
          <p:nvPr>
            <p:ph sz="half" idx="2"/>
          </p:nvPr>
        </p:nvSpPr>
        <p:spPr/>
        <p:txBody>
          <a:bodyPr>
            <a:normAutofit/>
          </a:bodyPr>
          <a:lstStyle/>
          <a:p>
            <a:endParaRPr lang="es-ES" dirty="0"/>
          </a:p>
        </p:txBody>
      </p:sp>
      <p:pic>
        <p:nvPicPr>
          <p:cNvPr id="6" name="Picture 3">
            <a:extLst>
              <a:ext uri="{FF2B5EF4-FFF2-40B4-BE49-F238E27FC236}">
                <a16:creationId xmlns="" xmlns:a16="http://schemas.microsoft.com/office/drawing/2014/main" id="{6E3BA5CF-BF8C-4BB1-A93D-25F126227C1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210328"/>
            <a:ext cx="3759200" cy="530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09007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F360DDB-D64E-47E5-999D-00EDFD56454F}"/>
              </a:ext>
            </a:extLst>
          </p:cNvPr>
          <p:cNvSpPr>
            <a:spLocks noGrp="1"/>
          </p:cNvSpPr>
          <p:nvPr>
            <p:ph type="title"/>
          </p:nvPr>
        </p:nvSpPr>
        <p:spPr/>
        <p:txBody>
          <a:bodyPr/>
          <a:lstStyle/>
          <a:p>
            <a:r>
              <a:rPr lang="en-GB" dirty="0">
                <a:solidFill>
                  <a:srgbClr val="008000"/>
                </a:solidFill>
              </a:rPr>
              <a:t>What is phylogenetics?</a:t>
            </a:r>
            <a:endParaRPr lang="es-ES" dirty="0"/>
          </a:p>
        </p:txBody>
      </p:sp>
      <p:sp>
        <p:nvSpPr>
          <p:cNvPr id="3" name="Marcador de contenido 2">
            <a:extLst>
              <a:ext uri="{FF2B5EF4-FFF2-40B4-BE49-F238E27FC236}">
                <a16:creationId xmlns="" xmlns:a16="http://schemas.microsoft.com/office/drawing/2014/main" id="{19BF01B3-5A55-4496-ACE9-5F25CEDA0D93}"/>
              </a:ext>
            </a:extLst>
          </p:cNvPr>
          <p:cNvSpPr>
            <a:spLocks noGrp="1"/>
          </p:cNvSpPr>
          <p:nvPr>
            <p:ph sz="half" idx="1"/>
          </p:nvPr>
        </p:nvSpPr>
        <p:spPr>
          <a:xfrm>
            <a:off x="457200" y="2878666"/>
            <a:ext cx="4038600" cy="4525963"/>
          </a:xfrm>
        </p:spPr>
        <p:txBody>
          <a:bodyPr/>
          <a:lstStyle/>
          <a:p>
            <a:r>
              <a:rPr lang="en-GB" dirty="0"/>
              <a:t>Phylogenetics can also be used with fossil and morphological data</a:t>
            </a:r>
          </a:p>
        </p:txBody>
      </p:sp>
      <p:pic>
        <p:nvPicPr>
          <p:cNvPr id="5" name="Picture 2">
            <a:extLst>
              <a:ext uri="{FF2B5EF4-FFF2-40B4-BE49-F238E27FC236}">
                <a16:creationId xmlns="" xmlns:a16="http://schemas.microsoft.com/office/drawing/2014/main" id="{4A21B76B-1F77-4948-8D6E-DC9C5253FB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199"/>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
        <p:nvSpPr>
          <p:cNvPr id="9" name="Marcador de contenido 8">
            <a:extLst>
              <a:ext uri="{FF2B5EF4-FFF2-40B4-BE49-F238E27FC236}">
                <a16:creationId xmlns="" xmlns:a16="http://schemas.microsoft.com/office/drawing/2014/main" id="{FA55CC12-5AD3-4D2F-9D09-283212DFC059}"/>
              </a:ext>
            </a:extLst>
          </p:cNvPr>
          <p:cNvSpPr>
            <a:spLocks noGrp="1"/>
          </p:cNvSpPr>
          <p:nvPr>
            <p:ph sz="half" idx="2"/>
          </p:nvPr>
        </p:nvSpPr>
        <p:spPr/>
        <p:txBody>
          <a:bodyPr/>
          <a:lstStyle/>
          <a:p>
            <a:pPr marL="0" indent="0">
              <a:buNone/>
            </a:pPr>
            <a:r>
              <a:rPr lang="es-ES" dirty="0" smtClean="0"/>
              <a:t> </a:t>
            </a:r>
            <a:endParaRPr lang="es-ES" dirty="0"/>
          </a:p>
        </p:txBody>
      </p:sp>
    </p:spTree>
    <p:extLst>
      <p:ext uri="{BB962C8B-B14F-4D97-AF65-F5344CB8AC3E}">
        <p14:creationId xmlns:p14="http://schemas.microsoft.com/office/powerpoint/2010/main" val="19155710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F360DDB-D64E-47E5-999D-00EDFD56454F}"/>
              </a:ext>
            </a:extLst>
          </p:cNvPr>
          <p:cNvSpPr>
            <a:spLocks noGrp="1"/>
          </p:cNvSpPr>
          <p:nvPr>
            <p:ph type="title"/>
          </p:nvPr>
        </p:nvSpPr>
        <p:spPr/>
        <p:txBody>
          <a:bodyPr/>
          <a:lstStyle/>
          <a:p>
            <a:r>
              <a:rPr lang="en-GB" dirty="0">
                <a:solidFill>
                  <a:srgbClr val="008000"/>
                </a:solidFill>
              </a:rPr>
              <a:t>What is phylogenetics?</a:t>
            </a:r>
            <a:endParaRPr lang="es-ES" dirty="0"/>
          </a:p>
        </p:txBody>
      </p:sp>
      <p:sp>
        <p:nvSpPr>
          <p:cNvPr id="3" name="Marcador de contenido 2">
            <a:extLst>
              <a:ext uri="{FF2B5EF4-FFF2-40B4-BE49-F238E27FC236}">
                <a16:creationId xmlns="" xmlns:a16="http://schemas.microsoft.com/office/drawing/2014/main" id="{19BF01B3-5A55-4496-ACE9-5F25CEDA0D93}"/>
              </a:ext>
            </a:extLst>
          </p:cNvPr>
          <p:cNvSpPr>
            <a:spLocks noGrp="1"/>
          </p:cNvSpPr>
          <p:nvPr>
            <p:ph sz="half" idx="1"/>
          </p:nvPr>
        </p:nvSpPr>
        <p:spPr>
          <a:xfrm>
            <a:off x="457201" y="2438400"/>
            <a:ext cx="4038600" cy="4525963"/>
          </a:xfrm>
        </p:spPr>
        <p:txBody>
          <a:bodyPr/>
          <a:lstStyle/>
          <a:p>
            <a:r>
              <a:rPr lang="en-GB" dirty="0"/>
              <a:t>It is not only used for species, it can also be used for gene families, disease distribution, language evolution…</a:t>
            </a:r>
          </a:p>
        </p:txBody>
      </p:sp>
      <p:pic>
        <p:nvPicPr>
          <p:cNvPr id="7" name="Marcador de contenido 6">
            <a:extLst>
              <a:ext uri="{FF2B5EF4-FFF2-40B4-BE49-F238E27FC236}">
                <a16:creationId xmlns="" xmlns:a16="http://schemas.microsoft.com/office/drawing/2014/main" id="{6B32677B-2694-4301-A6BC-35489C470C5E}"/>
              </a:ext>
            </a:extLst>
          </p:cNvPr>
          <p:cNvPicPr>
            <a:picLocks noGrp="1" noChangeAspect="1"/>
          </p:cNvPicPr>
          <p:nvPr>
            <p:ph sz="half" idx="2"/>
          </p:nvPr>
        </p:nvPicPr>
        <p:blipFill>
          <a:blip r:embed="rId3"/>
          <a:stretch>
            <a:fillRect/>
          </a:stretch>
        </p:blipFill>
        <p:spPr>
          <a:xfrm>
            <a:off x="4648200" y="1888054"/>
            <a:ext cx="4038600" cy="3950255"/>
          </a:xfrm>
        </p:spPr>
      </p:pic>
    </p:spTree>
    <p:extLst>
      <p:ext uri="{BB962C8B-B14F-4D97-AF65-F5344CB8AC3E}">
        <p14:creationId xmlns:p14="http://schemas.microsoft.com/office/powerpoint/2010/main" val="41742268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 xmlns:a16="http://schemas.microsoft.com/office/drawing/2014/main" id="{C654BB0A-CD8D-4AEC-9CEA-33D8CB3F4F74}"/>
              </a:ext>
            </a:extLst>
          </p:cNvPr>
          <p:cNvSpPr>
            <a:spLocks noGrp="1"/>
          </p:cNvSpPr>
          <p:nvPr>
            <p:ph type="title"/>
          </p:nvPr>
        </p:nvSpPr>
        <p:spPr/>
        <p:txBody>
          <a:bodyPr/>
          <a:lstStyle/>
          <a:p>
            <a:r>
              <a:rPr lang="en-GB" u="sng" dirty="0">
                <a:solidFill>
                  <a:srgbClr val="008000"/>
                </a:solidFill>
              </a:rPr>
              <a:t>Phylogenetics</a:t>
            </a:r>
            <a:endParaRPr lang="es-ES" dirty="0"/>
          </a:p>
        </p:txBody>
      </p:sp>
      <p:sp>
        <p:nvSpPr>
          <p:cNvPr id="6" name="Marcador de contenido 5">
            <a:extLst>
              <a:ext uri="{FF2B5EF4-FFF2-40B4-BE49-F238E27FC236}">
                <a16:creationId xmlns="" xmlns:a16="http://schemas.microsoft.com/office/drawing/2014/main" id="{75ABFD6F-224D-4CF0-AE7D-19A774916D01}"/>
              </a:ext>
            </a:extLst>
          </p:cNvPr>
          <p:cNvSpPr>
            <a:spLocks noGrp="1"/>
          </p:cNvSpPr>
          <p:nvPr>
            <p:ph idx="1"/>
          </p:nvPr>
        </p:nvSpPr>
        <p:spPr>
          <a:xfrm>
            <a:off x="2225709" y="1761067"/>
            <a:ext cx="8229600" cy="4525963"/>
          </a:xfrm>
        </p:spPr>
        <p:txBody>
          <a:bodyPr/>
          <a:lstStyle/>
          <a:p>
            <a:pPr marL="514350" indent="-514350">
              <a:buFont typeface="+mj-lt"/>
              <a:buAutoNum type="arabicPeriod"/>
            </a:pPr>
            <a:r>
              <a:rPr lang="en-GB" dirty="0"/>
              <a:t>General considerations</a:t>
            </a:r>
          </a:p>
          <a:p>
            <a:pPr marL="514350" indent="-514350">
              <a:buFont typeface="+mj-lt"/>
              <a:buAutoNum type="arabicPeriod"/>
            </a:pPr>
            <a:r>
              <a:rPr lang="en-GB" dirty="0"/>
              <a:t>Data and Alignment</a:t>
            </a:r>
          </a:p>
          <a:p>
            <a:pPr marL="514350" indent="-514350">
              <a:buFont typeface="+mj-lt"/>
              <a:buAutoNum type="arabicPeriod"/>
            </a:pPr>
            <a:r>
              <a:rPr lang="en-GB" dirty="0"/>
              <a:t>Phylogenetic Analysis:</a:t>
            </a:r>
          </a:p>
          <a:p>
            <a:pPr lvl="1"/>
            <a:r>
              <a:rPr lang="es-ES" dirty="0" err="1"/>
              <a:t>Neighbor</a:t>
            </a:r>
            <a:r>
              <a:rPr lang="es-ES" dirty="0"/>
              <a:t> </a:t>
            </a:r>
            <a:r>
              <a:rPr lang="es-ES" dirty="0" err="1"/>
              <a:t>joining</a:t>
            </a:r>
            <a:endParaRPr lang="es-ES" dirty="0"/>
          </a:p>
          <a:p>
            <a:pPr lvl="1"/>
            <a:r>
              <a:rPr lang="en-GB" dirty="0"/>
              <a:t>Parsimony</a:t>
            </a:r>
          </a:p>
          <a:p>
            <a:pPr lvl="1"/>
            <a:r>
              <a:rPr lang="en-GB" dirty="0"/>
              <a:t>Maximum likelihood</a:t>
            </a:r>
          </a:p>
          <a:p>
            <a:pPr lvl="1"/>
            <a:r>
              <a:rPr lang="en-GB" dirty="0"/>
              <a:t>Testing</a:t>
            </a:r>
          </a:p>
          <a:p>
            <a:endParaRPr lang="es-ES" dirty="0"/>
          </a:p>
        </p:txBody>
      </p:sp>
    </p:spTree>
    <p:extLst>
      <p:ext uri="{BB962C8B-B14F-4D97-AF65-F5344CB8AC3E}">
        <p14:creationId xmlns:p14="http://schemas.microsoft.com/office/powerpoint/2010/main" val="411954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reeform 1">
            <a:extLst>
              <a:ext uri="{FF2B5EF4-FFF2-40B4-BE49-F238E27FC236}">
                <a16:creationId xmlns="" xmlns:a16="http://schemas.microsoft.com/office/drawing/2014/main" id="{F205638C-690A-4E82-B265-55AB2FEEF71F}"/>
              </a:ext>
            </a:extLst>
          </p:cNvPr>
          <p:cNvSpPr>
            <a:spLocks/>
          </p:cNvSpPr>
          <p:nvPr/>
        </p:nvSpPr>
        <p:spPr bwMode="auto">
          <a:xfrm>
            <a:off x="1457325" y="1649413"/>
            <a:ext cx="1870075" cy="2001837"/>
          </a:xfrm>
          <a:custGeom>
            <a:avLst/>
            <a:gdLst>
              <a:gd name="T0" fmla="*/ 2147483647 w 21600"/>
              <a:gd name="T1" fmla="*/ 0 h 21600"/>
              <a:gd name="T2" fmla="*/ 0 w 21600"/>
              <a:gd name="T3" fmla="*/ 2147483647 h 21600"/>
              <a:gd name="T4" fmla="*/ 2147483647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0"/>
                </a:moveTo>
                <a:lnTo>
                  <a:pt x="0" y="10843"/>
                </a:lnTo>
                <a:lnTo>
                  <a:pt x="216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54" name="Line 2">
            <a:extLst>
              <a:ext uri="{FF2B5EF4-FFF2-40B4-BE49-F238E27FC236}">
                <a16:creationId xmlns="" xmlns:a16="http://schemas.microsoft.com/office/drawing/2014/main" id="{5E8D077B-34D1-448A-AC3C-B9AAA0E83F51}"/>
              </a:ext>
            </a:extLst>
          </p:cNvPr>
          <p:cNvSpPr>
            <a:spLocks noChangeShapeType="1"/>
          </p:cNvSpPr>
          <p:nvPr/>
        </p:nvSpPr>
        <p:spPr bwMode="auto">
          <a:xfrm flipH="1">
            <a:off x="1774825" y="1981200"/>
            <a:ext cx="1552575" cy="835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3555" name="Line 3">
            <a:extLst>
              <a:ext uri="{FF2B5EF4-FFF2-40B4-BE49-F238E27FC236}">
                <a16:creationId xmlns="" xmlns:a16="http://schemas.microsoft.com/office/drawing/2014/main" id="{0DE42F3F-B57D-45F8-A903-EB64992D7F87}"/>
              </a:ext>
            </a:extLst>
          </p:cNvPr>
          <p:cNvSpPr>
            <a:spLocks noChangeShapeType="1"/>
          </p:cNvSpPr>
          <p:nvPr/>
        </p:nvSpPr>
        <p:spPr bwMode="auto">
          <a:xfrm rot="10800000">
            <a:off x="3017838" y="2151063"/>
            <a:ext cx="309562"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3556" name="Line 4">
            <a:extLst>
              <a:ext uri="{FF2B5EF4-FFF2-40B4-BE49-F238E27FC236}">
                <a16:creationId xmlns="" xmlns:a16="http://schemas.microsoft.com/office/drawing/2014/main" id="{83782C9B-EEB6-41B8-B267-D9615C4139AC}"/>
              </a:ext>
            </a:extLst>
          </p:cNvPr>
          <p:cNvSpPr>
            <a:spLocks noChangeShapeType="1"/>
          </p:cNvSpPr>
          <p:nvPr/>
        </p:nvSpPr>
        <p:spPr bwMode="auto">
          <a:xfrm flipH="1">
            <a:off x="2392363" y="2654300"/>
            <a:ext cx="935037" cy="49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3557" name="Line 5">
            <a:extLst>
              <a:ext uri="{FF2B5EF4-FFF2-40B4-BE49-F238E27FC236}">
                <a16:creationId xmlns="" xmlns:a16="http://schemas.microsoft.com/office/drawing/2014/main" id="{BEA00550-6DA9-4F66-89F2-8F65AF849F01}"/>
              </a:ext>
            </a:extLst>
          </p:cNvPr>
          <p:cNvSpPr>
            <a:spLocks noChangeShapeType="1"/>
          </p:cNvSpPr>
          <p:nvPr/>
        </p:nvSpPr>
        <p:spPr bwMode="auto">
          <a:xfrm flipH="1">
            <a:off x="2711450" y="2987675"/>
            <a:ext cx="615950" cy="331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3558" name="Line 6">
            <a:extLst>
              <a:ext uri="{FF2B5EF4-FFF2-40B4-BE49-F238E27FC236}">
                <a16:creationId xmlns="" xmlns:a16="http://schemas.microsoft.com/office/drawing/2014/main" id="{6DA7D6F7-7E6C-489F-ACA9-A7AE2B14F182}"/>
              </a:ext>
            </a:extLst>
          </p:cNvPr>
          <p:cNvSpPr>
            <a:spLocks noChangeShapeType="1"/>
          </p:cNvSpPr>
          <p:nvPr/>
        </p:nvSpPr>
        <p:spPr bwMode="auto">
          <a:xfrm rot="10800000">
            <a:off x="3017838" y="3148013"/>
            <a:ext cx="309562"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3559" name="Rectangle 7">
            <a:extLst>
              <a:ext uri="{FF2B5EF4-FFF2-40B4-BE49-F238E27FC236}">
                <a16:creationId xmlns="" xmlns:a16="http://schemas.microsoft.com/office/drawing/2014/main" id="{09D22AB0-995F-4FDD-8953-CF63098534F6}"/>
              </a:ext>
            </a:extLst>
          </p:cNvPr>
          <p:cNvSpPr>
            <a:spLocks/>
          </p:cNvSpPr>
          <p:nvPr/>
        </p:nvSpPr>
        <p:spPr bwMode="auto">
          <a:xfrm>
            <a:off x="3451225" y="1431925"/>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1</a:t>
            </a:r>
          </a:p>
        </p:txBody>
      </p:sp>
      <p:sp>
        <p:nvSpPr>
          <p:cNvPr id="23560" name="Rectangle 8">
            <a:extLst>
              <a:ext uri="{FF2B5EF4-FFF2-40B4-BE49-F238E27FC236}">
                <a16:creationId xmlns="" xmlns:a16="http://schemas.microsoft.com/office/drawing/2014/main" id="{224CC39B-3D53-4CDF-8BB3-858A86BD2F58}"/>
              </a:ext>
            </a:extLst>
          </p:cNvPr>
          <p:cNvSpPr>
            <a:spLocks/>
          </p:cNvSpPr>
          <p:nvPr/>
        </p:nvSpPr>
        <p:spPr bwMode="auto">
          <a:xfrm>
            <a:off x="3451225" y="2193925"/>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3</a:t>
            </a:r>
          </a:p>
        </p:txBody>
      </p:sp>
      <p:sp>
        <p:nvSpPr>
          <p:cNvPr id="23561" name="Rectangle 9">
            <a:extLst>
              <a:ext uri="{FF2B5EF4-FFF2-40B4-BE49-F238E27FC236}">
                <a16:creationId xmlns="" xmlns:a16="http://schemas.microsoft.com/office/drawing/2014/main" id="{A36D178A-2196-48BD-8D33-9FC081F45FDF}"/>
              </a:ext>
            </a:extLst>
          </p:cNvPr>
          <p:cNvSpPr>
            <a:spLocks/>
          </p:cNvSpPr>
          <p:nvPr/>
        </p:nvSpPr>
        <p:spPr bwMode="auto">
          <a:xfrm>
            <a:off x="3451225" y="1812925"/>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2</a:t>
            </a:r>
          </a:p>
        </p:txBody>
      </p:sp>
      <p:sp>
        <p:nvSpPr>
          <p:cNvPr id="23562" name="Rectangle 10">
            <a:extLst>
              <a:ext uri="{FF2B5EF4-FFF2-40B4-BE49-F238E27FC236}">
                <a16:creationId xmlns="" xmlns:a16="http://schemas.microsoft.com/office/drawing/2014/main" id="{1CBCA5AC-4FEE-458B-8B73-80744AD67DDD}"/>
              </a:ext>
            </a:extLst>
          </p:cNvPr>
          <p:cNvSpPr>
            <a:spLocks/>
          </p:cNvSpPr>
          <p:nvPr/>
        </p:nvSpPr>
        <p:spPr bwMode="auto">
          <a:xfrm>
            <a:off x="3451225" y="2498725"/>
            <a:ext cx="14366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1</a:t>
            </a:r>
          </a:p>
        </p:txBody>
      </p:sp>
      <p:sp>
        <p:nvSpPr>
          <p:cNvPr id="23563" name="Rectangle 11">
            <a:extLst>
              <a:ext uri="{FF2B5EF4-FFF2-40B4-BE49-F238E27FC236}">
                <a16:creationId xmlns="" xmlns:a16="http://schemas.microsoft.com/office/drawing/2014/main" id="{F6D58465-8709-4827-9EB3-A450F2D1A820}"/>
              </a:ext>
            </a:extLst>
          </p:cNvPr>
          <p:cNvSpPr>
            <a:spLocks/>
          </p:cNvSpPr>
          <p:nvPr/>
        </p:nvSpPr>
        <p:spPr bwMode="auto">
          <a:xfrm>
            <a:off x="3435350" y="3552825"/>
            <a:ext cx="14366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4</a:t>
            </a:r>
          </a:p>
        </p:txBody>
      </p:sp>
      <p:sp>
        <p:nvSpPr>
          <p:cNvPr id="23564" name="Rectangle 12">
            <a:extLst>
              <a:ext uri="{FF2B5EF4-FFF2-40B4-BE49-F238E27FC236}">
                <a16:creationId xmlns="" xmlns:a16="http://schemas.microsoft.com/office/drawing/2014/main" id="{3D47C2F8-47AC-44D4-9B88-4318944F58ED}"/>
              </a:ext>
            </a:extLst>
          </p:cNvPr>
          <p:cNvSpPr>
            <a:spLocks/>
          </p:cNvSpPr>
          <p:nvPr/>
        </p:nvSpPr>
        <p:spPr bwMode="auto">
          <a:xfrm>
            <a:off x="3451225" y="3184525"/>
            <a:ext cx="1482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3</a:t>
            </a:r>
          </a:p>
        </p:txBody>
      </p:sp>
      <p:sp>
        <p:nvSpPr>
          <p:cNvPr id="23565" name="Rectangle 13">
            <a:extLst>
              <a:ext uri="{FF2B5EF4-FFF2-40B4-BE49-F238E27FC236}">
                <a16:creationId xmlns="" xmlns:a16="http://schemas.microsoft.com/office/drawing/2014/main" id="{2C7EEA80-A0DD-40DC-B915-C4F89592AFB8}"/>
              </a:ext>
            </a:extLst>
          </p:cNvPr>
          <p:cNvSpPr>
            <a:spLocks/>
          </p:cNvSpPr>
          <p:nvPr/>
        </p:nvSpPr>
        <p:spPr bwMode="auto">
          <a:xfrm>
            <a:off x="3448050" y="2803525"/>
            <a:ext cx="14366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2</a:t>
            </a:r>
          </a:p>
        </p:txBody>
      </p:sp>
      <p:sp>
        <p:nvSpPr>
          <p:cNvPr id="23566" name="Freeform 14">
            <a:extLst>
              <a:ext uri="{FF2B5EF4-FFF2-40B4-BE49-F238E27FC236}">
                <a16:creationId xmlns="" xmlns:a16="http://schemas.microsoft.com/office/drawing/2014/main" id="{BCA04059-E5EB-4F2A-AD39-13BB79258F74}"/>
              </a:ext>
            </a:extLst>
          </p:cNvPr>
          <p:cNvSpPr>
            <a:spLocks/>
          </p:cNvSpPr>
          <p:nvPr/>
        </p:nvSpPr>
        <p:spPr bwMode="auto">
          <a:xfrm>
            <a:off x="1379538" y="4306888"/>
            <a:ext cx="946150" cy="863600"/>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5513"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67" name="Freeform 15">
            <a:extLst>
              <a:ext uri="{FF2B5EF4-FFF2-40B4-BE49-F238E27FC236}">
                <a16:creationId xmlns="" xmlns:a16="http://schemas.microsoft.com/office/drawing/2014/main" id="{59763CCA-9330-4B07-AFBF-27227F405219}"/>
              </a:ext>
            </a:extLst>
          </p:cNvPr>
          <p:cNvSpPr>
            <a:spLocks/>
          </p:cNvSpPr>
          <p:nvPr/>
        </p:nvSpPr>
        <p:spPr bwMode="auto">
          <a:xfrm>
            <a:off x="1620838" y="4762500"/>
            <a:ext cx="790575" cy="806450"/>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8977"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68" name="Freeform 16">
            <a:extLst>
              <a:ext uri="{FF2B5EF4-FFF2-40B4-BE49-F238E27FC236}">
                <a16:creationId xmlns="" xmlns:a16="http://schemas.microsoft.com/office/drawing/2014/main" id="{E70678B2-87B2-47AF-99A4-FB7FF94422ED}"/>
              </a:ext>
            </a:extLst>
          </p:cNvPr>
          <p:cNvSpPr>
            <a:spLocks/>
          </p:cNvSpPr>
          <p:nvPr/>
        </p:nvSpPr>
        <p:spPr bwMode="auto">
          <a:xfrm>
            <a:off x="2411413" y="4610100"/>
            <a:ext cx="617537" cy="303213"/>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227" y="0"/>
                </a:moveTo>
                <a:lnTo>
                  <a:pt x="0" y="0"/>
                </a:lnTo>
                <a:lnTo>
                  <a:pt x="0" y="21600"/>
                </a:lnTo>
                <a:lnTo>
                  <a:pt x="216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69" name="Freeform 17">
            <a:extLst>
              <a:ext uri="{FF2B5EF4-FFF2-40B4-BE49-F238E27FC236}">
                <a16:creationId xmlns="" xmlns:a16="http://schemas.microsoft.com/office/drawing/2014/main" id="{AA3899FD-942B-4F94-BC8E-69CBC4269727}"/>
              </a:ext>
            </a:extLst>
          </p:cNvPr>
          <p:cNvSpPr>
            <a:spLocks/>
          </p:cNvSpPr>
          <p:nvPr/>
        </p:nvSpPr>
        <p:spPr bwMode="auto">
          <a:xfrm>
            <a:off x="2316163" y="5227638"/>
            <a:ext cx="1030287" cy="682625"/>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6134"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70" name="Freeform 18">
            <a:extLst>
              <a:ext uri="{FF2B5EF4-FFF2-40B4-BE49-F238E27FC236}">
                <a16:creationId xmlns="" xmlns:a16="http://schemas.microsoft.com/office/drawing/2014/main" id="{34FEDE5D-A65F-4481-B0FD-C518BF446ECB}"/>
              </a:ext>
            </a:extLst>
          </p:cNvPr>
          <p:cNvSpPr>
            <a:spLocks/>
          </p:cNvSpPr>
          <p:nvPr/>
        </p:nvSpPr>
        <p:spPr bwMode="auto">
          <a:xfrm>
            <a:off x="3086100" y="5683250"/>
            <a:ext cx="1493838" cy="455613"/>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850" y="0"/>
                </a:moveTo>
                <a:lnTo>
                  <a:pt x="0" y="0"/>
                </a:lnTo>
                <a:lnTo>
                  <a:pt x="0" y="21600"/>
                </a:lnTo>
                <a:lnTo>
                  <a:pt x="216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71" name="Freeform 19">
            <a:extLst>
              <a:ext uri="{FF2B5EF4-FFF2-40B4-BE49-F238E27FC236}">
                <a16:creationId xmlns="" xmlns:a16="http://schemas.microsoft.com/office/drawing/2014/main" id="{24910686-97EC-48AB-B53D-C5EA935B2622}"/>
              </a:ext>
            </a:extLst>
          </p:cNvPr>
          <p:cNvSpPr>
            <a:spLocks/>
          </p:cNvSpPr>
          <p:nvPr/>
        </p:nvSpPr>
        <p:spPr bwMode="auto">
          <a:xfrm>
            <a:off x="3905250" y="5530850"/>
            <a:ext cx="1630363" cy="303213"/>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8664"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3572" name="Rectangle 20">
            <a:extLst>
              <a:ext uri="{FF2B5EF4-FFF2-40B4-BE49-F238E27FC236}">
                <a16:creationId xmlns="" xmlns:a16="http://schemas.microsoft.com/office/drawing/2014/main" id="{FB7DA6F2-FE83-47DD-8ADE-421048BF422C}"/>
              </a:ext>
            </a:extLst>
          </p:cNvPr>
          <p:cNvSpPr>
            <a:spLocks/>
          </p:cNvSpPr>
          <p:nvPr/>
        </p:nvSpPr>
        <p:spPr bwMode="auto">
          <a:xfrm>
            <a:off x="2497138" y="4100513"/>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1</a:t>
            </a:r>
          </a:p>
        </p:txBody>
      </p:sp>
      <p:sp>
        <p:nvSpPr>
          <p:cNvPr id="23573" name="Rectangle 21">
            <a:extLst>
              <a:ext uri="{FF2B5EF4-FFF2-40B4-BE49-F238E27FC236}">
                <a16:creationId xmlns="" xmlns:a16="http://schemas.microsoft.com/office/drawing/2014/main" id="{919B644A-8945-41C4-91A7-9938E5849448}"/>
              </a:ext>
            </a:extLst>
          </p:cNvPr>
          <p:cNvSpPr>
            <a:spLocks/>
          </p:cNvSpPr>
          <p:nvPr/>
        </p:nvSpPr>
        <p:spPr bwMode="auto">
          <a:xfrm>
            <a:off x="3143250" y="4724400"/>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3</a:t>
            </a:r>
          </a:p>
        </p:txBody>
      </p:sp>
      <p:sp>
        <p:nvSpPr>
          <p:cNvPr id="23574" name="Rectangle 22">
            <a:extLst>
              <a:ext uri="{FF2B5EF4-FFF2-40B4-BE49-F238E27FC236}">
                <a16:creationId xmlns="" xmlns:a16="http://schemas.microsoft.com/office/drawing/2014/main" id="{2C05C9D7-A315-43CC-AC93-86EB636E351D}"/>
              </a:ext>
            </a:extLst>
          </p:cNvPr>
          <p:cNvSpPr>
            <a:spLocks/>
          </p:cNvSpPr>
          <p:nvPr/>
        </p:nvSpPr>
        <p:spPr bwMode="auto">
          <a:xfrm>
            <a:off x="3095625" y="4419600"/>
            <a:ext cx="144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Bacterium 2</a:t>
            </a:r>
          </a:p>
        </p:txBody>
      </p:sp>
      <p:sp>
        <p:nvSpPr>
          <p:cNvPr id="23575" name="Rectangle 23">
            <a:extLst>
              <a:ext uri="{FF2B5EF4-FFF2-40B4-BE49-F238E27FC236}">
                <a16:creationId xmlns="" xmlns:a16="http://schemas.microsoft.com/office/drawing/2014/main" id="{D7472D35-DA79-48F9-BEB4-2A7294CEFC4A}"/>
              </a:ext>
            </a:extLst>
          </p:cNvPr>
          <p:cNvSpPr>
            <a:spLocks/>
          </p:cNvSpPr>
          <p:nvPr/>
        </p:nvSpPr>
        <p:spPr bwMode="auto">
          <a:xfrm>
            <a:off x="3460750" y="5029200"/>
            <a:ext cx="14366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1</a:t>
            </a:r>
          </a:p>
        </p:txBody>
      </p:sp>
      <p:sp>
        <p:nvSpPr>
          <p:cNvPr id="23576" name="Rectangle 24">
            <a:extLst>
              <a:ext uri="{FF2B5EF4-FFF2-40B4-BE49-F238E27FC236}">
                <a16:creationId xmlns="" xmlns:a16="http://schemas.microsoft.com/office/drawing/2014/main" id="{75D36119-0874-4684-8F4E-FE2A980A6957}"/>
              </a:ext>
            </a:extLst>
          </p:cNvPr>
          <p:cNvSpPr>
            <a:spLocks/>
          </p:cNvSpPr>
          <p:nvPr/>
        </p:nvSpPr>
        <p:spPr bwMode="auto">
          <a:xfrm>
            <a:off x="4741863" y="5943600"/>
            <a:ext cx="14366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4</a:t>
            </a:r>
          </a:p>
        </p:txBody>
      </p:sp>
      <p:sp>
        <p:nvSpPr>
          <p:cNvPr id="23577" name="Rectangle 25">
            <a:extLst>
              <a:ext uri="{FF2B5EF4-FFF2-40B4-BE49-F238E27FC236}">
                <a16:creationId xmlns="" xmlns:a16="http://schemas.microsoft.com/office/drawing/2014/main" id="{2BB4F8DA-8DEF-4510-9827-C1FD1C4EF463}"/>
              </a:ext>
            </a:extLst>
          </p:cNvPr>
          <p:cNvSpPr>
            <a:spLocks/>
          </p:cNvSpPr>
          <p:nvPr/>
        </p:nvSpPr>
        <p:spPr bwMode="auto">
          <a:xfrm>
            <a:off x="5491163" y="5638800"/>
            <a:ext cx="1482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3</a:t>
            </a:r>
          </a:p>
        </p:txBody>
      </p:sp>
      <p:sp>
        <p:nvSpPr>
          <p:cNvPr id="23578" name="Rectangle 26">
            <a:extLst>
              <a:ext uri="{FF2B5EF4-FFF2-40B4-BE49-F238E27FC236}">
                <a16:creationId xmlns="" xmlns:a16="http://schemas.microsoft.com/office/drawing/2014/main" id="{E53BC5A4-3E33-4B8C-9F30-F55398C49C3C}"/>
              </a:ext>
            </a:extLst>
          </p:cNvPr>
          <p:cNvSpPr>
            <a:spLocks/>
          </p:cNvSpPr>
          <p:nvPr/>
        </p:nvSpPr>
        <p:spPr bwMode="auto">
          <a:xfrm>
            <a:off x="5741988" y="5334000"/>
            <a:ext cx="14366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 2</a:t>
            </a:r>
          </a:p>
        </p:txBody>
      </p:sp>
      <p:sp>
        <p:nvSpPr>
          <p:cNvPr id="23579" name="Rectangle 27">
            <a:extLst>
              <a:ext uri="{FF2B5EF4-FFF2-40B4-BE49-F238E27FC236}">
                <a16:creationId xmlns="" xmlns:a16="http://schemas.microsoft.com/office/drawing/2014/main" id="{99EAE559-D66C-40B3-9E60-010E558D2B8F}"/>
              </a:ext>
            </a:extLst>
          </p:cNvPr>
          <p:cNvSpPr>
            <a:spLocks/>
          </p:cNvSpPr>
          <p:nvPr/>
        </p:nvSpPr>
        <p:spPr bwMode="auto">
          <a:xfrm>
            <a:off x="5508625" y="4076700"/>
            <a:ext cx="35337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a:solidFill>
                  <a:schemeClr val="tx1"/>
                </a:solidFill>
                <a:latin typeface="Al Bayan" charset="0"/>
                <a:ea typeface="MS PGothic" panose="020B0600070205080204" pitchFamily="34" charset="-128"/>
                <a:sym typeface="Al Bayan" charset="0"/>
              </a:rPr>
              <a:t>Phylograms show branch order and branch lengths</a:t>
            </a:r>
          </a:p>
        </p:txBody>
      </p:sp>
      <p:sp>
        <p:nvSpPr>
          <p:cNvPr id="23581" name="Rectangle 29">
            <a:extLst>
              <a:ext uri="{FF2B5EF4-FFF2-40B4-BE49-F238E27FC236}">
                <a16:creationId xmlns="" xmlns:a16="http://schemas.microsoft.com/office/drawing/2014/main" id="{28A74EDF-848E-4CB5-9E52-0E0907BA7F31}"/>
              </a:ext>
            </a:extLst>
          </p:cNvPr>
          <p:cNvSpPr>
            <a:spLocks/>
          </p:cNvSpPr>
          <p:nvPr/>
        </p:nvSpPr>
        <p:spPr bwMode="auto">
          <a:xfrm>
            <a:off x="5508625" y="1612900"/>
            <a:ext cx="34559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a:solidFill>
                  <a:schemeClr val="tx1"/>
                </a:solidFill>
                <a:latin typeface="Al Bayan" charset="0"/>
                <a:ea typeface="MS PGothic" panose="020B0600070205080204" pitchFamily="34" charset="-128"/>
                <a:sym typeface="Al Bayan" charset="0"/>
              </a:rPr>
              <a:t>Cladograms show branching order - branch lengths are meaningless</a:t>
            </a:r>
          </a:p>
        </p:txBody>
      </p:sp>
      <p:sp>
        <p:nvSpPr>
          <p:cNvPr id="2" name="Título 1">
            <a:extLst>
              <a:ext uri="{FF2B5EF4-FFF2-40B4-BE49-F238E27FC236}">
                <a16:creationId xmlns="" xmlns:a16="http://schemas.microsoft.com/office/drawing/2014/main" id="{11F5C125-F2E0-4FA7-B557-20857B38772F}"/>
              </a:ext>
            </a:extLst>
          </p:cNvPr>
          <p:cNvSpPr>
            <a:spLocks noGrp="1"/>
          </p:cNvSpPr>
          <p:nvPr>
            <p:ph type="title"/>
          </p:nvPr>
        </p:nvSpPr>
        <p:spPr/>
        <p:txBody>
          <a:bodyPr>
            <a:normAutofit fontScale="90000"/>
          </a:bodyPr>
          <a:lstStyle/>
          <a:p>
            <a:r>
              <a:rPr lang="en-GB" dirty="0">
                <a:solidFill>
                  <a:srgbClr val="008000"/>
                </a:solidFill>
              </a:rPr>
              <a:t>1. Cladograms and phylograms</a:t>
            </a:r>
            <a:br>
              <a:rPr lang="en-GB" dirty="0">
                <a:solidFill>
                  <a:srgbClr val="008000"/>
                </a:solidFill>
              </a:rPr>
            </a:br>
            <a:endParaRPr lang="es-ES" sz="2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 xmlns:a16="http://schemas.microsoft.com/office/drawing/2014/main" id="{9F22A448-D083-4925-B315-241921C7B074}"/>
              </a:ext>
            </a:extLst>
          </p:cNvPr>
          <p:cNvSpPr>
            <a:spLocks/>
          </p:cNvSpPr>
          <p:nvPr/>
        </p:nvSpPr>
        <p:spPr bwMode="auto">
          <a:xfrm>
            <a:off x="107950" y="4154488"/>
            <a:ext cx="2447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2800">
                <a:solidFill>
                  <a:schemeClr val="tx1"/>
                </a:solidFill>
                <a:latin typeface="Al Bayan" charset="0"/>
                <a:ea typeface="MS PGothic" panose="020B0600070205080204" pitchFamily="34" charset="-128"/>
                <a:sym typeface="Al Bayan" charset="0"/>
              </a:rPr>
              <a:t>Tree rooted by outgroup</a:t>
            </a:r>
          </a:p>
        </p:txBody>
      </p:sp>
      <p:sp>
        <p:nvSpPr>
          <p:cNvPr id="13314" name="Rectangle 2">
            <a:extLst>
              <a:ext uri="{FF2B5EF4-FFF2-40B4-BE49-F238E27FC236}">
                <a16:creationId xmlns="" xmlns:a16="http://schemas.microsoft.com/office/drawing/2014/main" id="{AC8BE338-9E2F-4E8D-B9D1-8FFF19EDE59D}"/>
              </a:ext>
            </a:extLst>
          </p:cNvPr>
          <p:cNvSpPr>
            <a:spLocks noGrp="1" noChangeArrowheads="1"/>
          </p:cNvSpPr>
          <p:nvPr>
            <p:ph type="title"/>
          </p:nvPr>
        </p:nvSpPr>
        <p:spPr>
          <a:xfrm>
            <a:off x="685800" y="618596"/>
            <a:ext cx="7772400" cy="520700"/>
          </a:xfrm>
        </p:spPr>
        <p:txBody>
          <a:bodyPr rIns="132080">
            <a:normAutofit fontScale="90000"/>
          </a:bodyPr>
          <a:lstStyle/>
          <a:p>
            <a:pPr>
              <a:defRPr/>
            </a:pPr>
            <a:r>
              <a:rPr lang="en-GB" dirty="0">
                <a:solidFill>
                  <a:srgbClr val="008000"/>
                </a:solidFill>
              </a:rPr>
              <a:t>1. Rooting and outgroups</a:t>
            </a:r>
            <a:br>
              <a:rPr lang="en-GB" dirty="0">
                <a:solidFill>
                  <a:srgbClr val="008000"/>
                </a:solidFill>
              </a:rPr>
            </a:br>
            <a:endParaRPr lang="en-US" dirty="0">
              <a:latin typeface="Al Bayan" charset="0"/>
              <a:ea typeface="ヒラギノ角ゴ ProN W6" charset="0"/>
              <a:cs typeface="ヒラギノ角ゴ ProN W6" charset="0"/>
              <a:sym typeface="Al Bayan" charset="0"/>
            </a:endParaRPr>
          </a:p>
        </p:txBody>
      </p:sp>
      <p:sp>
        <p:nvSpPr>
          <p:cNvPr id="24579" name="Rectangle 3">
            <a:extLst>
              <a:ext uri="{FF2B5EF4-FFF2-40B4-BE49-F238E27FC236}">
                <a16:creationId xmlns="" xmlns:a16="http://schemas.microsoft.com/office/drawing/2014/main" id="{1B31EAA0-7598-4B07-AA07-F5EE8283D001}"/>
              </a:ext>
            </a:extLst>
          </p:cNvPr>
          <p:cNvSpPr>
            <a:spLocks/>
          </p:cNvSpPr>
          <p:nvPr/>
        </p:nvSpPr>
        <p:spPr bwMode="auto">
          <a:xfrm>
            <a:off x="414338" y="217170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sp>
        <p:nvSpPr>
          <p:cNvPr id="24580" name="Rectangle 4">
            <a:extLst>
              <a:ext uri="{FF2B5EF4-FFF2-40B4-BE49-F238E27FC236}">
                <a16:creationId xmlns="" xmlns:a16="http://schemas.microsoft.com/office/drawing/2014/main" id="{BDF5181E-FCA2-44F2-A29A-FEC23A9B9212}"/>
              </a:ext>
            </a:extLst>
          </p:cNvPr>
          <p:cNvSpPr>
            <a:spLocks/>
          </p:cNvSpPr>
          <p:nvPr/>
        </p:nvSpPr>
        <p:spPr bwMode="auto">
          <a:xfrm>
            <a:off x="414338" y="138430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sp>
        <p:nvSpPr>
          <p:cNvPr id="24581" name="Rectangle 5">
            <a:extLst>
              <a:ext uri="{FF2B5EF4-FFF2-40B4-BE49-F238E27FC236}">
                <a16:creationId xmlns="" xmlns:a16="http://schemas.microsoft.com/office/drawing/2014/main" id="{4FF8CD4C-F435-43D9-B6AC-4EB254CF006C}"/>
              </a:ext>
            </a:extLst>
          </p:cNvPr>
          <p:cNvSpPr>
            <a:spLocks/>
          </p:cNvSpPr>
          <p:nvPr/>
        </p:nvSpPr>
        <p:spPr bwMode="auto">
          <a:xfrm>
            <a:off x="1709738" y="99060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pic>
        <p:nvPicPr>
          <p:cNvPr id="24582" name="Picture 6">
            <a:extLst>
              <a:ext uri="{FF2B5EF4-FFF2-40B4-BE49-F238E27FC236}">
                <a16:creationId xmlns="" xmlns:a16="http://schemas.microsoft.com/office/drawing/2014/main" id="{3AF85198-0C1D-4646-9622-4418DC86F60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88" y="1371600"/>
            <a:ext cx="3302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
        <p:nvSpPr>
          <p:cNvPr id="24583" name="Rectangle 7">
            <a:extLst>
              <a:ext uri="{FF2B5EF4-FFF2-40B4-BE49-F238E27FC236}">
                <a16:creationId xmlns="" xmlns:a16="http://schemas.microsoft.com/office/drawing/2014/main" id="{CEFBCD4D-89BE-4694-8A6B-7BD771E0CA3D}"/>
              </a:ext>
            </a:extLst>
          </p:cNvPr>
          <p:cNvSpPr>
            <a:spLocks/>
          </p:cNvSpPr>
          <p:nvPr/>
        </p:nvSpPr>
        <p:spPr bwMode="auto">
          <a:xfrm>
            <a:off x="1589088" y="2819400"/>
            <a:ext cx="10556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ea typeface="MS PGothic" panose="020B0600070205080204" pitchFamily="34" charset="-128"/>
              </a:rPr>
              <a:t>eukaryote</a:t>
            </a:r>
          </a:p>
        </p:txBody>
      </p:sp>
      <p:sp>
        <p:nvSpPr>
          <p:cNvPr id="24584" name="Rectangle 8">
            <a:extLst>
              <a:ext uri="{FF2B5EF4-FFF2-40B4-BE49-F238E27FC236}">
                <a16:creationId xmlns="" xmlns:a16="http://schemas.microsoft.com/office/drawing/2014/main" id="{D5A2E922-2FF8-4DBC-B928-87192E5A55E6}"/>
              </a:ext>
            </a:extLst>
          </p:cNvPr>
          <p:cNvSpPr>
            <a:spLocks/>
          </p:cNvSpPr>
          <p:nvPr/>
        </p:nvSpPr>
        <p:spPr bwMode="auto">
          <a:xfrm>
            <a:off x="3178175" y="3359150"/>
            <a:ext cx="10556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ea typeface="MS PGothic" panose="020B0600070205080204" pitchFamily="34" charset="-128"/>
              </a:rPr>
              <a:t>eukaryote</a:t>
            </a:r>
          </a:p>
        </p:txBody>
      </p:sp>
      <p:sp>
        <p:nvSpPr>
          <p:cNvPr id="24585" name="Rectangle 9">
            <a:extLst>
              <a:ext uri="{FF2B5EF4-FFF2-40B4-BE49-F238E27FC236}">
                <a16:creationId xmlns="" xmlns:a16="http://schemas.microsoft.com/office/drawing/2014/main" id="{3BC7BC69-B479-4E5D-8B2A-6FB6D4CA4271}"/>
              </a:ext>
            </a:extLst>
          </p:cNvPr>
          <p:cNvSpPr>
            <a:spLocks/>
          </p:cNvSpPr>
          <p:nvPr/>
        </p:nvSpPr>
        <p:spPr bwMode="auto">
          <a:xfrm>
            <a:off x="4687888" y="2463800"/>
            <a:ext cx="10556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ea typeface="MS PGothic" panose="020B0600070205080204" pitchFamily="34" charset="-128"/>
              </a:rPr>
              <a:t>eukaryote</a:t>
            </a:r>
          </a:p>
        </p:txBody>
      </p:sp>
      <p:sp>
        <p:nvSpPr>
          <p:cNvPr id="24586" name="Rectangle 10">
            <a:extLst>
              <a:ext uri="{FF2B5EF4-FFF2-40B4-BE49-F238E27FC236}">
                <a16:creationId xmlns="" xmlns:a16="http://schemas.microsoft.com/office/drawing/2014/main" id="{2479FE95-ECB9-421C-AEE4-EB4621C27861}"/>
              </a:ext>
            </a:extLst>
          </p:cNvPr>
          <p:cNvSpPr>
            <a:spLocks/>
          </p:cNvSpPr>
          <p:nvPr/>
        </p:nvSpPr>
        <p:spPr bwMode="auto">
          <a:xfrm>
            <a:off x="3341688" y="1219200"/>
            <a:ext cx="10556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ea typeface="MS PGothic" panose="020B0600070205080204" pitchFamily="34" charset="-128"/>
              </a:rPr>
              <a:t>eukaryote</a:t>
            </a:r>
          </a:p>
        </p:txBody>
      </p:sp>
      <p:sp>
        <p:nvSpPr>
          <p:cNvPr id="24587" name="Freeform 11">
            <a:extLst>
              <a:ext uri="{FF2B5EF4-FFF2-40B4-BE49-F238E27FC236}">
                <a16:creationId xmlns="" xmlns:a16="http://schemas.microsoft.com/office/drawing/2014/main" id="{E6A70A96-FDE2-4E3A-9B09-A373D3B9298D}"/>
              </a:ext>
            </a:extLst>
          </p:cNvPr>
          <p:cNvSpPr>
            <a:spLocks/>
          </p:cNvSpPr>
          <p:nvPr/>
        </p:nvSpPr>
        <p:spPr bwMode="auto">
          <a:xfrm>
            <a:off x="2430463" y="4113213"/>
            <a:ext cx="1341437" cy="1303337"/>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5491"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88" name="Freeform 12">
            <a:extLst>
              <a:ext uri="{FF2B5EF4-FFF2-40B4-BE49-F238E27FC236}">
                <a16:creationId xmlns="" xmlns:a16="http://schemas.microsoft.com/office/drawing/2014/main" id="{2DFECE3C-2593-4CBD-88A1-68D1558BCAAF}"/>
              </a:ext>
            </a:extLst>
          </p:cNvPr>
          <p:cNvSpPr>
            <a:spLocks/>
          </p:cNvSpPr>
          <p:nvPr/>
        </p:nvSpPr>
        <p:spPr bwMode="auto">
          <a:xfrm>
            <a:off x="2771775" y="4714875"/>
            <a:ext cx="168275" cy="1403350"/>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44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89" name="Freeform 13">
            <a:extLst>
              <a:ext uri="{FF2B5EF4-FFF2-40B4-BE49-F238E27FC236}">
                <a16:creationId xmlns="" xmlns:a16="http://schemas.microsoft.com/office/drawing/2014/main" id="{90DC3A82-11D0-4948-B2A5-9E9237EE93E9}"/>
              </a:ext>
            </a:extLst>
          </p:cNvPr>
          <p:cNvSpPr>
            <a:spLocks/>
          </p:cNvSpPr>
          <p:nvPr/>
        </p:nvSpPr>
        <p:spPr bwMode="auto">
          <a:xfrm>
            <a:off x="2940050" y="4465638"/>
            <a:ext cx="927100" cy="508000"/>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4532"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90" name="Freeform 14">
            <a:extLst>
              <a:ext uri="{FF2B5EF4-FFF2-40B4-BE49-F238E27FC236}">
                <a16:creationId xmlns="" xmlns:a16="http://schemas.microsoft.com/office/drawing/2014/main" id="{8D286551-1877-4299-8D95-5370C75B630E}"/>
              </a:ext>
            </a:extLst>
          </p:cNvPr>
          <p:cNvSpPr>
            <a:spLocks/>
          </p:cNvSpPr>
          <p:nvPr/>
        </p:nvSpPr>
        <p:spPr bwMode="auto">
          <a:xfrm>
            <a:off x="3563938" y="4797425"/>
            <a:ext cx="566737" cy="341313"/>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03" y="0"/>
                </a:moveTo>
                <a:lnTo>
                  <a:pt x="0" y="0"/>
                </a:lnTo>
                <a:lnTo>
                  <a:pt x="0" y="21600"/>
                </a:lnTo>
                <a:lnTo>
                  <a:pt x="216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91" name="Freeform 15">
            <a:extLst>
              <a:ext uri="{FF2B5EF4-FFF2-40B4-BE49-F238E27FC236}">
                <a16:creationId xmlns="" xmlns:a16="http://schemas.microsoft.com/office/drawing/2014/main" id="{917A63A7-0AA6-4165-8BA6-664983E20489}"/>
              </a:ext>
            </a:extLst>
          </p:cNvPr>
          <p:cNvSpPr>
            <a:spLocks/>
          </p:cNvSpPr>
          <p:nvPr/>
        </p:nvSpPr>
        <p:spPr bwMode="auto">
          <a:xfrm>
            <a:off x="2884488" y="5738813"/>
            <a:ext cx="1785937" cy="766762"/>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24" y="0"/>
                </a:moveTo>
                <a:lnTo>
                  <a:pt x="0" y="0"/>
                </a:lnTo>
                <a:lnTo>
                  <a:pt x="0" y="21600"/>
                </a:lnTo>
                <a:lnTo>
                  <a:pt x="2160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92" name="Freeform 16">
            <a:extLst>
              <a:ext uri="{FF2B5EF4-FFF2-40B4-BE49-F238E27FC236}">
                <a16:creationId xmlns="" xmlns:a16="http://schemas.microsoft.com/office/drawing/2014/main" id="{88E710AE-F172-440F-9D63-C7FDCDB0CC70}"/>
              </a:ext>
            </a:extLst>
          </p:cNvPr>
          <p:cNvSpPr>
            <a:spLocks/>
          </p:cNvSpPr>
          <p:nvPr/>
        </p:nvSpPr>
        <p:spPr bwMode="auto">
          <a:xfrm>
            <a:off x="2968625" y="5481638"/>
            <a:ext cx="1427163" cy="508000"/>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430"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93" name="Freeform 17">
            <a:extLst>
              <a:ext uri="{FF2B5EF4-FFF2-40B4-BE49-F238E27FC236}">
                <a16:creationId xmlns="" xmlns:a16="http://schemas.microsoft.com/office/drawing/2014/main" id="{117CC2AA-A486-47E5-90C4-0D0A7AF762B2}"/>
              </a:ext>
            </a:extLst>
          </p:cNvPr>
          <p:cNvSpPr>
            <a:spLocks/>
          </p:cNvSpPr>
          <p:nvPr/>
        </p:nvSpPr>
        <p:spPr bwMode="auto">
          <a:xfrm>
            <a:off x="3062288" y="5822950"/>
            <a:ext cx="2733675" cy="341313"/>
          </a:xfrm>
          <a:custGeom>
            <a:avLst/>
            <a:gdLst>
              <a:gd name="T0" fmla="*/ 2147483647 w 21600"/>
              <a:gd name="T1" fmla="*/ 0 h 21600"/>
              <a:gd name="T2" fmla="*/ 0 w 21600"/>
              <a:gd name="T3" fmla="*/ 0 h 21600"/>
              <a:gd name="T4" fmla="*/ 0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0"/>
                </a:moveTo>
                <a:lnTo>
                  <a:pt x="0" y="0"/>
                </a:lnTo>
                <a:lnTo>
                  <a:pt x="0" y="21600"/>
                </a:lnTo>
                <a:lnTo>
                  <a:pt x="15099" y="21600"/>
                </a:ln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24594" name="Rectangle 18">
            <a:extLst>
              <a:ext uri="{FF2B5EF4-FFF2-40B4-BE49-F238E27FC236}">
                <a16:creationId xmlns="" xmlns:a16="http://schemas.microsoft.com/office/drawing/2014/main" id="{7934989E-1ED3-4436-AC3A-00CF274B844C}"/>
              </a:ext>
            </a:extLst>
          </p:cNvPr>
          <p:cNvSpPr>
            <a:spLocks/>
          </p:cNvSpPr>
          <p:nvPr/>
        </p:nvSpPr>
        <p:spPr bwMode="auto">
          <a:xfrm>
            <a:off x="3803650" y="3943350"/>
            <a:ext cx="21161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bacteria outgroup</a:t>
            </a:r>
          </a:p>
        </p:txBody>
      </p:sp>
      <p:sp>
        <p:nvSpPr>
          <p:cNvPr id="24595" name="Oval 19">
            <a:extLst>
              <a:ext uri="{FF2B5EF4-FFF2-40B4-BE49-F238E27FC236}">
                <a16:creationId xmlns="" xmlns:a16="http://schemas.microsoft.com/office/drawing/2014/main" id="{AD4C10DF-99B6-406E-BE30-A4DB72E03F45}"/>
              </a:ext>
            </a:extLst>
          </p:cNvPr>
          <p:cNvSpPr>
            <a:spLocks/>
          </p:cNvSpPr>
          <p:nvPr/>
        </p:nvSpPr>
        <p:spPr bwMode="auto">
          <a:xfrm>
            <a:off x="2686050" y="5362575"/>
            <a:ext cx="147638" cy="1143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endParaRPr lang="es-ES" altLang="es-ES"/>
          </a:p>
        </p:txBody>
      </p:sp>
      <p:sp>
        <p:nvSpPr>
          <p:cNvPr id="24596" name="Rectangle 20">
            <a:extLst>
              <a:ext uri="{FF2B5EF4-FFF2-40B4-BE49-F238E27FC236}">
                <a16:creationId xmlns="" xmlns:a16="http://schemas.microsoft.com/office/drawing/2014/main" id="{02EFEC50-7D0F-40A9-9465-7A7D1F2E4747}"/>
              </a:ext>
            </a:extLst>
          </p:cNvPr>
          <p:cNvSpPr>
            <a:spLocks/>
          </p:cNvSpPr>
          <p:nvPr/>
        </p:nvSpPr>
        <p:spPr bwMode="auto">
          <a:xfrm>
            <a:off x="1625600" y="5802313"/>
            <a:ext cx="7667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a:solidFill>
                  <a:schemeClr val="tx1"/>
                </a:solidFill>
                <a:latin typeface="Al Bayan" charset="0"/>
                <a:ea typeface="MS PGothic" panose="020B0600070205080204" pitchFamily="34" charset="-128"/>
                <a:sym typeface="Al Bayan" charset="0"/>
              </a:rPr>
              <a:t>root</a:t>
            </a:r>
          </a:p>
        </p:txBody>
      </p:sp>
      <p:sp>
        <p:nvSpPr>
          <p:cNvPr id="24597" name="Line 21">
            <a:extLst>
              <a:ext uri="{FF2B5EF4-FFF2-40B4-BE49-F238E27FC236}">
                <a16:creationId xmlns="" xmlns:a16="http://schemas.microsoft.com/office/drawing/2014/main" id="{0C690479-FD60-4E06-9F4C-4F67856705D1}"/>
              </a:ext>
            </a:extLst>
          </p:cNvPr>
          <p:cNvSpPr>
            <a:spLocks noChangeShapeType="1"/>
          </p:cNvSpPr>
          <p:nvPr/>
        </p:nvSpPr>
        <p:spPr bwMode="auto">
          <a:xfrm rot="10800000" flipH="1">
            <a:off x="2159000" y="5518150"/>
            <a:ext cx="457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s-ES"/>
          </a:p>
        </p:txBody>
      </p:sp>
      <p:sp>
        <p:nvSpPr>
          <p:cNvPr id="24598" name="Rectangle 22">
            <a:extLst>
              <a:ext uri="{FF2B5EF4-FFF2-40B4-BE49-F238E27FC236}">
                <a16:creationId xmlns="" xmlns:a16="http://schemas.microsoft.com/office/drawing/2014/main" id="{5EB9DF9F-82B9-45E8-94F8-7EF0A39CE01D}"/>
              </a:ext>
            </a:extLst>
          </p:cNvPr>
          <p:cNvSpPr>
            <a:spLocks/>
          </p:cNvSpPr>
          <p:nvPr/>
        </p:nvSpPr>
        <p:spPr bwMode="auto">
          <a:xfrm>
            <a:off x="4432300" y="5270500"/>
            <a:ext cx="12493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a:t>
            </a:r>
          </a:p>
        </p:txBody>
      </p:sp>
      <p:sp>
        <p:nvSpPr>
          <p:cNvPr id="24599" name="Rectangle 23">
            <a:extLst>
              <a:ext uri="{FF2B5EF4-FFF2-40B4-BE49-F238E27FC236}">
                <a16:creationId xmlns="" xmlns:a16="http://schemas.microsoft.com/office/drawing/2014/main" id="{6E972FCB-E1EA-4BAC-AE23-6839942F03DC}"/>
              </a:ext>
            </a:extLst>
          </p:cNvPr>
          <p:cNvSpPr>
            <a:spLocks/>
          </p:cNvSpPr>
          <p:nvPr/>
        </p:nvSpPr>
        <p:spPr bwMode="auto">
          <a:xfrm>
            <a:off x="5767388" y="5600700"/>
            <a:ext cx="12493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a:t>
            </a:r>
          </a:p>
        </p:txBody>
      </p:sp>
      <p:sp>
        <p:nvSpPr>
          <p:cNvPr id="24600" name="Rectangle 24">
            <a:extLst>
              <a:ext uri="{FF2B5EF4-FFF2-40B4-BE49-F238E27FC236}">
                <a16:creationId xmlns="" xmlns:a16="http://schemas.microsoft.com/office/drawing/2014/main" id="{9CCA455B-42B2-4A61-9FD4-D1FED89DE728}"/>
              </a:ext>
            </a:extLst>
          </p:cNvPr>
          <p:cNvSpPr>
            <a:spLocks/>
          </p:cNvSpPr>
          <p:nvPr/>
        </p:nvSpPr>
        <p:spPr bwMode="auto">
          <a:xfrm>
            <a:off x="4965700" y="5949950"/>
            <a:ext cx="12493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a:t>
            </a:r>
          </a:p>
        </p:txBody>
      </p:sp>
      <p:sp>
        <p:nvSpPr>
          <p:cNvPr id="24601" name="Rectangle 25">
            <a:extLst>
              <a:ext uri="{FF2B5EF4-FFF2-40B4-BE49-F238E27FC236}">
                <a16:creationId xmlns="" xmlns:a16="http://schemas.microsoft.com/office/drawing/2014/main" id="{190E5396-3B49-4145-8BE4-2E452695BCE0}"/>
              </a:ext>
            </a:extLst>
          </p:cNvPr>
          <p:cNvSpPr>
            <a:spLocks/>
          </p:cNvSpPr>
          <p:nvPr/>
        </p:nvSpPr>
        <p:spPr bwMode="auto">
          <a:xfrm>
            <a:off x="4662488" y="6267450"/>
            <a:ext cx="12493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eukaryote</a:t>
            </a:r>
          </a:p>
        </p:txBody>
      </p:sp>
      <p:sp>
        <p:nvSpPr>
          <p:cNvPr id="24602" name="Rectangle 26">
            <a:extLst>
              <a:ext uri="{FF2B5EF4-FFF2-40B4-BE49-F238E27FC236}">
                <a16:creationId xmlns="" xmlns:a16="http://schemas.microsoft.com/office/drawing/2014/main" id="{E2AA565C-F836-4498-8935-56D2ED26A8D6}"/>
              </a:ext>
            </a:extLst>
          </p:cNvPr>
          <p:cNvSpPr>
            <a:spLocks/>
          </p:cNvSpPr>
          <p:nvPr/>
        </p:nvSpPr>
        <p:spPr bwMode="auto">
          <a:xfrm>
            <a:off x="6121400" y="1700213"/>
            <a:ext cx="21066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2800">
                <a:solidFill>
                  <a:schemeClr val="tx1"/>
                </a:solidFill>
                <a:latin typeface="Al Bayan" charset="0"/>
                <a:ea typeface="MS PGothic" panose="020B0600070205080204" pitchFamily="34" charset="-128"/>
                <a:sym typeface="Al Bayan" charset="0"/>
              </a:rPr>
              <a:t>Unrooted tree</a:t>
            </a:r>
          </a:p>
        </p:txBody>
      </p:sp>
      <p:sp>
        <p:nvSpPr>
          <p:cNvPr id="24603" name="Rectangle 27">
            <a:extLst>
              <a:ext uri="{FF2B5EF4-FFF2-40B4-BE49-F238E27FC236}">
                <a16:creationId xmlns="" xmlns:a16="http://schemas.microsoft.com/office/drawing/2014/main" id="{A9F892D7-891D-4A26-8624-AF7FE333794B}"/>
              </a:ext>
            </a:extLst>
          </p:cNvPr>
          <p:cNvSpPr>
            <a:spLocks/>
          </p:cNvSpPr>
          <p:nvPr/>
        </p:nvSpPr>
        <p:spPr bwMode="auto">
          <a:xfrm>
            <a:off x="3962400" y="427355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sp>
        <p:nvSpPr>
          <p:cNvPr id="24604" name="Rectangle 28">
            <a:extLst>
              <a:ext uri="{FF2B5EF4-FFF2-40B4-BE49-F238E27FC236}">
                <a16:creationId xmlns="" xmlns:a16="http://schemas.microsoft.com/office/drawing/2014/main" id="{090D177F-9FE4-4189-AE29-FDBC9770DF4D}"/>
              </a:ext>
            </a:extLst>
          </p:cNvPr>
          <p:cNvSpPr>
            <a:spLocks/>
          </p:cNvSpPr>
          <p:nvPr/>
        </p:nvSpPr>
        <p:spPr bwMode="auto">
          <a:xfrm>
            <a:off x="4114800" y="458470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sp>
        <p:nvSpPr>
          <p:cNvPr id="24605" name="Rectangle 29">
            <a:extLst>
              <a:ext uri="{FF2B5EF4-FFF2-40B4-BE49-F238E27FC236}">
                <a16:creationId xmlns="" xmlns:a16="http://schemas.microsoft.com/office/drawing/2014/main" id="{7EBBD2D5-036D-43A1-9381-D52B94AAFB18}"/>
              </a:ext>
            </a:extLst>
          </p:cNvPr>
          <p:cNvSpPr>
            <a:spLocks/>
          </p:cNvSpPr>
          <p:nvPr/>
        </p:nvSpPr>
        <p:spPr bwMode="auto">
          <a:xfrm>
            <a:off x="4114800" y="4895850"/>
            <a:ext cx="1012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archaea</a:t>
            </a:r>
          </a:p>
        </p:txBody>
      </p:sp>
      <p:sp>
        <p:nvSpPr>
          <p:cNvPr id="24606" name="Rectangle 30">
            <a:extLst>
              <a:ext uri="{FF2B5EF4-FFF2-40B4-BE49-F238E27FC236}">
                <a16:creationId xmlns="" xmlns:a16="http://schemas.microsoft.com/office/drawing/2014/main" id="{1F716187-0451-4BA6-8B28-27F46E8F3D84}"/>
              </a:ext>
            </a:extLst>
          </p:cNvPr>
          <p:cNvSpPr>
            <a:spLocks/>
          </p:cNvSpPr>
          <p:nvPr/>
        </p:nvSpPr>
        <p:spPr bwMode="auto">
          <a:xfrm>
            <a:off x="5556250" y="4551363"/>
            <a:ext cx="2481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39" bIns="0">
            <a:spAutoFit/>
          </a:bodyPr>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Monophyletic group</a:t>
            </a:r>
          </a:p>
        </p:txBody>
      </p:sp>
      <p:sp>
        <p:nvSpPr>
          <p:cNvPr id="24607" name="Rectangle 31">
            <a:extLst>
              <a:ext uri="{FF2B5EF4-FFF2-40B4-BE49-F238E27FC236}">
                <a16:creationId xmlns="" xmlns:a16="http://schemas.microsoft.com/office/drawing/2014/main" id="{E848FAA1-C9BE-4526-871C-F77B366C27F3}"/>
              </a:ext>
            </a:extLst>
          </p:cNvPr>
          <p:cNvSpPr>
            <a:spLocks/>
          </p:cNvSpPr>
          <p:nvPr/>
        </p:nvSpPr>
        <p:spPr bwMode="auto">
          <a:xfrm>
            <a:off x="7388225" y="5661025"/>
            <a:ext cx="1866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1pPr>
            <a:lvl2pPr marL="742950" indent="-28575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2pPr>
            <a:lvl3pPr marL="11430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3pPr>
            <a:lvl4pPr marL="16002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4pPr>
            <a:lvl5pPr marL="2057400" indent="-228600" eaLnBrk="0" hangingPunct="0">
              <a:defRPr sz="2400">
                <a:solidFill>
                  <a:srgbClr val="000000"/>
                </a:solidFill>
                <a:latin typeface="Times" panose="02020603050405020304" pitchFamily="18" charset="0"/>
                <a:ea typeface="ヒラギノ明朝 ProN W3" pitchFamily="2" charset="-128"/>
                <a:sym typeface="Times" panose="02020603050405020304" pitchFamily="18" charset="0"/>
              </a:defRPr>
            </a:lvl5pPr>
            <a:lvl6pPr marL="25146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6pPr>
            <a:lvl7pPr marL="29718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7pPr>
            <a:lvl8pPr marL="34290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8pPr>
            <a:lvl9pPr marL="3886200" indent="-228600" eaLnBrk="0" fontAlgn="base" hangingPunct="0">
              <a:spcBef>
                <a:spcPct val="0"/>
              </a:spcBef>
              <a:spcAft>
                <a:spcPct val="0"/>
              </a:spcAft>
              <a:defRPr sz="2400">
                <a:solidFill>
                  <a:srgbClr val="000000"/>
                </a:solidFill>
                <a:latin typeface="Times" panose="02020603050405020304" pitchFamily="18" charset="0"/>
                <a:ea typeface="ヒラギノ明朝 ProN W3" pitchFamily="2" charset="-128"/>
                <a:sym typeface="Times" panose="02020603050405020304" pitchFamily="18" charset="0"/>
              </a:defRPr>
            </a:lvl9pPr>
          </a:lstStyle>
          <a:p>
            <a:pPr eaLnBrk="1" hangingPunct="1"/>
            <a:r>
              <a:rPr lang="en-US" altLang="es-ES" sz="1800">
                <a:solidFill>
                  <a:schemeClr val="tx1"/>
                </a:solidFill>
                <a:latin typeface="Al Bayan" charset="0"/>
                <a:ea typeface="MS PGothic" panose="020B0600070205080204" pitchFamily="34" charset="-128"/>
                <a:sym typeface="Al Bayan" charset="0"/>
              </a:rPr>
              <a:t>Monophyletic</a:t>
            </a:r>
          </a:p>
          <a:p>
            <a:pPr eaLnBrk="1" hangingPunct="1"/>
            <a:r>
              <a:rPr lang="en-US" altLang="es-ES" sz="1800">
                <a:solidFill>
                  <a:schemeClr val="tx1"/>
                </a:solidFill>
                <a:latin typeface="Al Bayan" charset="0"/>
                <a:ea typeface="MS PGothic" panose="020B0600070205080204" pitchFamily="34" charset="-128"/>
                <a:sym typeface="Al Bayan" charset="0"/>
              </a:rPr>
              <a:t>group</a:t>
            </a:r>
          </a:p>
        </p:txBody>
      </p:sp>
      <p:sp>
        <p:nvSpPr>
          <p:cNvPr id="24608" name="Line 32">
            <a:extLst>
              <a:ext uri="{FF2B5EF4-FFF2-40B4-BE49-F238E27FC236}">
                <a16:creationId xmlns="" xmlns:a16="http://schemas.microsoft.com/office/drawing/2014/main" id="{8E93B9C8-EAA7-4CC6-9021-B2A49C28CF67}"/>
              </a:ext>
            </a:extLst>
          </p:cNvPr>
          <p:cNvSpPr>
            <a:spLocks noChangeShapeType="1"/>
          </p:cNvSpPr>
          <p:nvPr/>
        </p:nvSpPr>
        <p:spPr bwMode="auto">
          <a:xfrm>
            <a:off x="5562600" y="4419600"/>
            <a:ext cx="1588"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
        <p:nvSpPr>
          <p:cNvPr id="24609" name="Line 33">
            <a:extLst>
              <a:ext uri="{FF2B5EF4-FFF2-40B4-BE49-F238E27FC236}">
                <a16:creationId xmlns="" xmlns:a16="http://schemas.microsoft.com/office/drawing/2014/main" id="{3FA0FCEA-A40D-421E-8808-E84E4E052D32}"/>
              </a:ext>
            </a:extLst>
          </p:cNvPr>
          <p:cNvSpPr>
            <a:spLocks noChangeShapeType="1"/>
          </p:cNvSpPr>
          <p:nvPr/>
        </p:nvSpPr>
        <p:spPr bwMode="auto">
          <a:xfrm>
            <a:off x="7086600" y="5486400"/>
            <a:ext cx="158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s-E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2889</Words>
  <Application>Microsoft Macintosh PowerPoint</Application>
  <PresentationFormat>On-screen Show (4:3)</PresentationFormat>
  <Paragraphs>305</Paragraphs>
  <Slides>39</Slides>
  <Notes>29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Change of Venue! </vt:lpstr>
      <vt:lpstr>P(egs) bioinformatics for Postgrads</vt:lpstr>
      <vt:lpstr>Phylogenetics</vt:lpstr>
      <vt:lpstr>What is phylogenetics?</vt:lpstr>
      <vt:lpstr>What is phylogenetics?</vt:lpstr>
      <vt:lpstr>What is phylogenetics?</vt:lpstr>
      <vt:lpstr>Phylogenetics</vt:lpstr>
      <vt:lpstr>1. Cladograms and phylograms </vt:lpstr>
      <vt:lpstr>1. Rooting and outgroups </vt:lpstr>
      <vt:lpstr>1. Exhaustive vs Heuristics</vt:lpstr>
      <vt:lpstr>1. Programs to use</vt:lpstr>
      <vt:lpstr>2. What data should I use?</vt:lpstr>
      <vt:lpstr>2. Alignments</vt:lpstr>
      <vt:lpstr>2. Alignments</vt:lpstr>
      <vt:lpstr>2. Alignments</vt:lpstr>
      <vt:lpstr>2. Alignments</vt:lpstr>
      <vt:lpstr>2. Alignments</vt:lpstr>
      <vt:lpstr>3. Neighbor Joining</vt:lpstr>
      <vt:lpstr>3. Neighbor Joining</vt:lpstr>
      <vt:lpstr>3. Maximum Parsimony</vt:lpstr>
      <vt:lpstr>3. Maximum Parsimony</vt:lpstr>
      <vt:lpstr>3. Maximum Parsimony</vt:lpstr>
      <vt:lpstr>3. Maximum Likelihood</vt:lpstr>
      <vt:lpstr>3. Maximum Likelihood</vt:lpstr>
      <vt:lpstr>3. Maximum Likelihood</vt:lpstr>
      <vt:lpstr>3. Maximum Likelihood</vt:lpstr>
      <vt:lpstr>3. Choosing a model</vt:lpstr>
      <vt:lpstr>3. Choosing a model</vt:lpstr>
      <vt:lpstr>3. Choosing a Model</vt:lpstr>
      <vt:lpstr>3. Maximum Likelihood</vt:lpstr>
      <vt:lpstr>3. Maximum Likelihood</vt:lpstr>
      <vt:lpstr>3. Bayesian inference</vt:lpstr>
      <vt:lpstr>3. Finally, a tree</vt:lpstr>
      <vt:lpstr>3. Testing our tree</vt:lpstr>
      <vt:lpstr>3. Testing our tree</vt:lpstr>
      <vt:lpstr>3. Making our tree pretty</vt:lpstr>
      <vt:lpstr>Phylogenetics</vt:lpstr>
      <vt:lpstr> Other programs and tutorials</vt:lpstr>
      <vt:lpstr>Thank You! </vt:lpstr>
    </vt:vector>
  </TitlesOfParts>
  <Manager/>
  <Company>University of Manchester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P(egs) bioinformatics for Postgrads</dc:title>
  <dc:subject>R</dc:subject>
  <dc:creator>Alexandra Martin-Geary</dc:creator>
  <cp:keywords/>
  <dc:description/>
  <cp:lastModifiedBy>Alexandra Martin-Geary</cp:lastModifiedBy>
  <cp:revision>83</cp:revision>
  <dcterms:created xsi:type="dcterms:W3CDTF">2019-05-16T08:03:50Z</dcterms:created>
  <dcterms:modified xsi:type="dcterms:W3CDTF">2019-07-05T08:37:54Z</dcterms:modified>
  <cp:category/>
</cp:coreProperties>
</file>